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1" r:id="rId14"/>
    <p:sldId id="258" r:id="rId15"/>
    <p:sldId id="25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7C5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14" autoAdjust="0"/>
    <p:restoredTop sz="94660"/>
  </p:normalViewPr>
  <p:slideViewPr>
    <p:cSldViewPr snapToGrid="0">
      <p:cViewPr>
        <p:scale>
          <a:sx n="100" d="100"/>
          <a:sy n="100" d="100"/>
        </p:scale>
        <p:origin x="42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6A022-A280-4F9F-8C02-D9AF36B6320B}" type="datetimeFigureOut">
              <a:rPr lang="en-ZA" smtClean="0"/>
              <a:t>2017/03/14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95A92-CEED-4BDC-AF83-7E8EC38DDAD7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405096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6A022-A280-4F9F-8C02-D9AF36B6320B}" type="datetimeFigureOut">
              <a:rPr lang="en-ZA" smtClean="0"/>
              <a:t>2017/03/14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95A92-CEED-4BDC-AF83-7E8EC38DDAD7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227420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6A022-A280-4F9F-8C02-D9AF36B6320B}" type="datetimeFigureOut">
              <a:rPr lang="en-ZA" smtClean="0"/>
              <a:t>2017/03/14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95A92-CEED-4BDC-AF83-7E8EC38DDAD7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03337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6A022-A280-4F9F-8C02-D9AF36B6320B}" type="datetimeFigureOut">
              <a:rPr lang="en-ZA" smtClean="0"/>
              <a:t>2017/03/14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95A92-CEED-4BDC-AF83-7E8EC38DDAD7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45351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6A022-A280-4F9F-8C02-D9AF36B6320B}" type="datetimeFigureOut">
              <a:rPr lang="en-ZA" smtClean="0"/>
              <a:t>2017/03/14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95A92-CEED-4BDC-AF83-7E8EC38DDAD7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06274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6A022-A280-4F9F-8C02-D9AF36B6320B}" type="datetimeFigureOut">
              <a:rPr lang="en-ZA" smtClean="0"/>
              <a:t>2017/03/14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95A92-CEED-4BDC-AF83-7E8EC38DDAD7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45449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6A022-A280-4F9F-8C02-D9AF36B6320B}" type="datetimeFigureOut">
              <a:rPr lang="en-ZA" smtClean="0"/>
              <a:t>2017/03/14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95A92-CEED-4BDC-AF83-7E8EC38DDAD7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898155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6A022-A280-4F9F-8C02-D9AF36B6320B}" type="datetimeFigureOut">
              <a:rPr lang="en-ZA" smtClean="0"/>
              <a:t>2017/03/14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95A92-CEED-4BDC-AF83-7E8EC38DDAD7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87293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6A022-A280-4F9F-8C02-D9AF36B6320B}" type="datetimeFigureOut">
              <a:rPr lang="en-ZA" smtClean="0"/>
              <a:t>2017/03/14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95A92-CEED-4BDC-AF83-7E8EC38DDAD7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225034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6A022-A280-4F9F-8C02-D9AF36B6320B}" type="datetimeFigureOut">
              <a:rPr lang="en-ZA" smtClean="0"/>
              <a:t>2017/03/14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95A92-CEED-4BDC-AF83-7E8EC38DDAD7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425444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6A022-A280-4F9F-8C02-D9AF36B6320B}" type="datetimeFigureOut">
              <a:rPr lang="en-ZA" smtClean="0"/>
              <a:t>2017/03/14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95A92-CEED-4BDC-AF83-7E8EC38DDAD7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394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D6A022-A280-4F9F-8C02-D9AF36B6320B}" type="datetimeFigureOut">
              <a:rPr lang="en-ZA" smtClean="0"/>
              <a:t>2017/03/14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95A92-CEED-4BDC-AF83-7E8EC38DDAD7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721831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>
            <a:cxnSpLocks/>
            <a:stCxn id="4" idx="6"/>
            <a:endCxn id="5" idx="2"/>
          </p:cNvCxnSpPr>
          <p:nvPr/>
        </p:nvCxnSpPr>
        <p:spPr>
          <a:xfrm>
            <a:off x="1031846" y="4838438"/>
            <a:ext cx="2031533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5866660" y="3943076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25" name="Straight Connector 24"/>
          <p:cNvCxnSpPr>
            <a:cxnSpLocks/>
            <a:stCxn id="5" idx="7"/>
          </p:cNvCxnSpPr>
          <p:nvPr/>
        </p:nvCxnSpPr>
        <p:spPr>
          <a:xfrm flipV="1">
            <a:off x="3285353" y="4073106"/>
            <a:ext cx="642093" cy="6733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</p:cNvCxnSpPr>
          <p:nvPr/>
        </p:nvCxnSpPr>
        <p:spPr>
          <a:xfrm flipH="1">
            <a:off x="3914761" y="4077869"/>
            <a:ext cx="195419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cxnSpLocks/>
          </p:cNvCxnSpPr>
          <p:nvPr/>
        </p:nvCxnSpPr>
        <p:spPr>
          <a:xfrm>
            <a:off x="3272668" y="4930382"/>
            <a:ext cx="642093" cy="67338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cxnSpLocks/>
          </p:cNvCxnSpPr>
          <p:nvPr/>
        </p:nvCxnSpPr>
        <p:spPr>
          <a:xfrm>
            <a:off x="3895713" y="5596626"/>
            <a:ext cx="7829562" cy="0"/>
          </a:xfrm>
          <a:prstGeom prst="line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cxnSpLocks/>
          </p:cNvCxnSpPr>
          <p:nvPr/>
        </p:nvCxnSpPr>
        <p:spPr>
          <a:xfrm flipH="1">
            <a:off x="6126719" y="4064749"/>
            <a:ext cx="195419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3193408" y="4088371"/>
            <a:ext cx="332964" cy="332964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cxnSp>
        <p:nvCxnSpPr>
          <p:cNvPr id="45" name="Straight Arrow Connector 44"/>
          <p:cNvCxnSpPr>
            <a:cxnSpLocks/>
          </p:cNvCxnSpPr>
          <p:nvPr/>
        </p:nvCxnSpPr>
        <p:spPr>
          <a:xfrm flipH="1" flipV="1">
            <a:off x="901815" y="5067300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31903" y="6394745"/>
            <a:ext cx="1139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Creation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403927" y="6394745"/>
            <a:ext cx="1585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Publication</a:t>
            </a:r>
          </a:p>
        </p:txBody>
      </p:sp>
      <p:cxnSp>
        <p:nvCxnSpPr>
          <p:cNvPr id="53" name="Straight Arrow Connector 52"/>
          <p:cNvCxnSpPr>
            <a:cxnSpLocks/>
          </p:cNvCxnSpPr>
          <p:nvPr/>
        </p:nvCxnSpPr>
        <p:spPr>
          <a:xfrm flipH="1" flipV="1">
            <a:off x="3193406" y="5055579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1231623" y="3900127"/>
            <a:ext cx="1591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Common Law Copyright Protection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593714" y="3158421"/>
            <a:ext cx="1591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Federal Copyright Protection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814639" y="4064748"/>
            <a:ext cx="1121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28 Years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835678" y="4081751"/>
            <a:ext cx="1121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28 Years</a:t>
            </a:r>
          </a:p>
        </p:txBody>
      </p:sp>
      <p:cxnSp>
        <p:nvCxnSpPr>
          <p:cNvPr id="58" name="Straight Connector 57"/>
          <p:cNvCxnSpPr>
            <a:cxnSpLocks/>
            <a:endCxn id="10" idx="5"/>
          </p:cNvCxnSpPr>
          <p:nvPr/>
        </p:nvCxnSpPr>
        <p:spPr>
          <a:xfrm flipH="1" flipV="1">
            <a:off x="6088634" y="4165050"/>
            <a:ext cx="616966" cy="1414575"/>
          </a:xfrm>
          <a:prstGeom prst="line">
            <a:avLst/>
          </a:prstGeom>
          <a:ln w="381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cxnSpLocks/>
          </p:cNvCxnSpPr>
          <p:nvPr/>
        </p:nvCxnSpPr>
        <p:spPr>
          <a:xfrm flipH="1" flipV="1">
            <a:off x="8301796" y="4153734"/>
            <a:ext cx="616966" cy="1414575"/>
          </a:xfrm>
          <a:prstGeom prst="line">
            <a:avLst/>
          </a:prstGeom>
          <a:ln w="381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213673" y="2183350"/>
            <a:ext cx="1585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Renewal</a:t>
            </a:r>
          </a:p>
        </p:txBody>
      </p:sp>
      <p:cxnSp>
        <p:nvCxnSpPr>
          <p:cNvPr id="64" name="Straight Arrow Connector 63"/>
          <p:cNvCxnSpPr>
            <a:cxnSpLocks/>
          </p:cNvCxnSpPr>
          <p:nvPr/>
        </p:nvCxnSpPr>
        <p:spPr>
          <a:xfrm flipH="1">
            <a:off x="5996689" y="2606519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804607" y="5679925"/>
            <a:ext cx="1591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Public Domain</a:t>
            </a:r>
          </a:p>
        </p:txBody>
      </p:sp>
      <p:sp>
        <p:nvSpPr>
          <p:cNvPr id="11" name="Oval 10"/>
          <p:cNvSpPr/>
          <p:nvPr/>
        </p:nvSpPr>
        <p:spPr>
          <a:xfrm>
            <a:off x="8080913" y="3934719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Oval 4"/>
          <p:cNvSpPr/>
          <p:nvPr/>
        </p:nvSpPr>
        <p:spPr>
          <a:xfrm>
            <a:off x="3063379" y="4708408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" name="Oval 3"/>
          <p:cNvSpPr/>
          <p:nvPr/>
        </p:nvSpPr>
        <p:spPr>
          <a:xfrm>
            <a:off x="771787" y="4708408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9806655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>
            <a:cxnSpLocks/>
            <a:stCxn id="4" idx="6"/>
            <a:endCxn id="5" idx="2"/>
          </p:cNvCxnSpPr>
          <p:nvPr/>
        </p:nvCxnSpPr>
        <p:spPr>
          <a:xfrm>
            <a:off x="1031846" y="3849394"/>
            <a:ext cx="2031533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cxnSpLocks/>
          </p:cNvCxnSpPr>
          <p:nvPr/>
        </p:nvCxnSpPr>
        <p:spPr>
          <a:xfrm>
            <a:off x="3323438" y="3847113"/>
            <a:ext cx="5792570" cy="0"/>
          </a:xfrm>
          <a:prstGeom prst="line">
            <a:avLst/>
          </a:prstGeom>
          <a:ln w="571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cxnSpLocks/>
          </p:cNvCxnSpPr>
          <p:nvPr/>
        </p:nvCxnSpPr>
        <p:spPr>
          <a:xfrm flipH="1" flipV="1">
            <a:off x="901815" y="4078256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31903" y="5405701"/>
            <a:ext cx="1139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Creation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346776" y="5405701"/>
            <a:ext cx="1691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Publication</a:t>
            </a:r>
          </a:p>
        </p:txBody>
      </p:sp>
      <p:cxnSp>
        <p:nvCxnSpPr>
          <p:cNvPr id="53" name="Straight Arrow Connector 52"/>
          <p:cNvCxnSpPr>
            <a:cxnSpLocks/>
          </p:cNvCxnSpPr>
          <p:nvPr/>
        </p:nvCxnSpPr>
        <p:spPr>
          <a:xfrm flipH="1" flipV="1">
            <a:off x="3193406" y="4066535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403927" y="2791474"/>
            <a:ext cx="1591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Federal Copyright Protection</a:t>
            </a:r>
          </a:p>
        </p:txBody>
      </p:sp>
      <p:cxnSp>
        <p:nvCxnSpPr>
          <p:cNvPr id="58" name="Straight Connector 57"/>
          <p:cNvCxnSpPr>
            <a:cxnSpLocks/>
          </p:cNvCxnSpPr>
          <p:nvPr/>
        </p:nvCxnSpPr>
        <p:spPr>
          <a:xfrm flipH="1" flipV="1">
            <a:off x="1774273" y="3904014"/>
            <a:ext cx="539719" cy="1237463"/>
          </a:xfrm>
          <a:prstGeom prst="line">
            <a:avLst/>
          </a:prstGeom>
          <a:ln w="127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464489" y="5252750"/>
            <a:ext cx="1591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Public Domain</a:t>
            </a:r>
          </a:p>
        </p:txBody>
      </p:sp>
      <p:sp>
        <p:nvSpPr>
          <p:cNvPr id="4" name="Oval 3"/>
          <p:cNvSpPr/>
          <p:nvPr/>
        </p:nvSpPr>
        <p:spPr>
          <a:xfrm>
            <a:off x="771787" y="3719364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34" name="Straight Connector 33"/>
          <p:cNvCxnSpPr>
            <a:cxnSpLocks/>
          </p:cNvCxnSpPr>
          <p:nvPr/>
        </p:nvCxnSpPr>
        <p:spPr>
          <a:xfrm>
            <a:off x="2313992" y="5190623"/>
            <a:ext cx="7433752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cxnSpLocks/>
          </p:cNvCxnSpPr>
          <p:nvPr/>
        </p:nvCxnSpPr>
        <p:spPr>
          <a:xfrm flipH="1" flipV="1">
            <a:off x="9181047" y="3873309"/>
            <a:ext cx="552408" cy="1266555"/>
          </a:xfrm>
          <a:prstGeom prst="line">
            <a:avLst/>
          </a:prstGeom>
          <a:ln w="1016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9051018" y="3719364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Oval 4"/>
          <p:cNvSpPr/>
          <p:nvPr/>
        </p:nvSpPr>
        <p:spPr>
          <a:xfrm>
            <a:off x="3063379" y="3719364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7" name="TextBox 56"/>
          <p:cNvSpPr txBox="1"/>
          <p:nvPr/>
        </p:nvSpPr>
        <p:spPr>
          <a:xfrm>
            <a:off x="9116008" y="3226961"/>
            <a:ext cx="1274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2073 at the earliest</a:t>
            </a:r>
          </a:p>
        </p:txBody>
      </p:sp>
      <p:cxnSp>
        <p:nvCxnSpPr>
          <p:cNvPr id="29" name="Straight Connector 28"/>
          <p:cNvCxnSpPr>
            <a:cxnSpLocks/>
          </p:cNvCxnSpPr>
          <p:nvPr/>
        </p:nvCxnSpPr>
        <p:spPr>
          <a:xfrm flipH="1" flipV="1">
            <a:off x="5078767" y="3873309"/>
            <a:ext cx="552408" cy="1266555"/>
          </a:xfrm>
          <a:prstGeom prst="line">
            <a:avLst/>
          </a:prstGeom>
          <a:ln w="127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cxnSpLocks/>
          </p:cNvCxnSpPr>
          <p:nvPr/>
        </p:nvCxnSpPr>
        <p:spPr>
          <a:xfrm flipH="1" flipV="1">
            <a:off x="7240330" y="3873600"/>
            <a:ext cx="552408" cy="1266555"/>
          </a:xfrm>
          <a:prstGeom prst="line">
            <a:avLst/>
          </a:prstGeom>
          <a:ln w="127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cxnSpLocks/>
          </p:cNvCxnSpPr>
          <p:nvPr/>
        </p:nvCxnSpPr>
        <p:spPr>
          <a:xfrm>
            <a:off x="9733455" y="5190623"/>
            <a:ext cx="1407954" cy="0"/>
          </a:xfrm>
          <a:prstGeom prst="line">
            <a:avLst/>
          </a:prstGeom>
          <a:ln w="1016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cxnSpLocks/>
            <a:stCxn id="40" idx="2"/>
          </p:cNvCxnSpPr>
          <p:nvPr/>
        </p:nvCxnSpPr>
        <p:spPr>
          <a:xfrm>
            <a:off x="764628" y="2796754"/>
            <a:ext cx="133435" cy="917338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470714" y="2519755"/>
            <a:ext cx="587828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ZA" sz="1200" b="1" dirty="0"/>
              <a:t>START</a:t>
            </a:r>
          </a:p>
        </p:txBody>
      </p:sp>
      <p:sp>
        <p:nvSpPr>
          <p:cNvPr id="22" name="Left Brace 21"/>
          <p:cNvSpPr/>
          <p:nvPr/>
        </p:nvSpPr>
        <p:spPr>
          <a:xfrm rot="5400000" flipV="1">
            <a:off x="6108312" y="-388802"/>
            <a:ext cx="164179" cy="5981297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3" name="Left Brace 22"/>
          <p:cNvSpPr/>
          <p:nvPr/>
        </p:nvSpPr>
        <p:spPr>
          <a:xfrm rot="5400000" flipV="1">
            <a:off x="4950145" y="-2232803"/>
            <a:ext cx="178822" cy="8282986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4" name="TextBox 23"/>
          <p:cNvSpPr txBox="1"/>
          <p:nvPr/>
        </p:nvSpPr>
        <p:spPr>
          <a:xfrm>
            <a:off x="5640092" y="2075587"/>
            <a:ext cx="1121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95 Years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480086" y="1365701"/>
            <a:ext cx="1121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120 Years</a:t>
            </a:r>
          </a:p>
        </p:txBody>
      </p:sp>
    </p:spTree>
    <p:extLst>
      <p:ext uri="{BB962C8B-B14F-4D97-AF65-F5344CB8AC3E}">
        <p14:creationId xmlns:p14="http://schemas.microsoft.com/office/powerpoint/2010/main" val="5643152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/>
          <p:cNvSpPr/>
          <p:nvPr/>
        </p:nvSpPr>
        <p:spPr>
          <a:xfrm>
            <a:off x="4171951" y="1959016"/>
            <a:ext cx="2305050" cy="2098590"/>
          </a:xfrm>
          <a:custGeom>
            <a:avLst/>
            <a:gdLst>
              <a:gd name="connsiteX0" fmla="*/ 0 w 2247900"/>
              <a:gd name="connsiteY0" fmla="*/ 2085975 h 2085975"/>
              <a:gd name="connsiteX1" fmla="*/ 485775 w 2247900"/>
              <a:gd name="connsiteY1" fmla="*/ 590550 h 2085975"/>
              <a:gd name="connsiteX2" fmla="*/ 2247900 w 2247900"/>
              <a:gd name="connsiteY2" fmla="*/ 0 h 2085975"/>
              <a:gd name="connsiteX3" fmla="*/ 2247900 w 2247900"/>
              <a:gd name="connsiteY3" fmla="*/ 0 h 2085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7900" h="2085975">
                <a:moveTo>
                  <a:pt x="0" y="2085975"/>
                </a:moveTo>
                <a:cubicBezTo>
                  <a:pt x="55562" y="1512093"/>
                  <a:pt x="111125" y="938212"/>
                  <a:pt x="485775" y="590550"/>
                </a:cubicBezTo>
                <a:cubicBezTo>
                  <a:pt x="860425" y="242888"/>
                  <a:pt x="2247900" y="0"/>
                  <a:pt x="2247900" y="0"/>
                </a:cubicBezTo>
                <a:lnTo>
                  <a:pt x="2247900" y="0"/>
                </a:lnTo>
              </a:path>
            </a:pathLst>
          </a:custGeom>
          <a:noFill/>
          <a:ln w="38100">
            <a:solidFill>
              <a:srgbClr val="E737C5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28" name="Straight Connector 27"/>
          <p:cNvCxnSpPr>
            <a:cxnSpLocks/>
          </p:cNvCxnSpPr>
          <p:nvPr/>
        </p:nvCxnSpPr>
        <p:spPr>
          <a:xfrm flipH="1">
            <a:off x="4095751" y="1930400"/>
            <a:ext cx="303034" cy="2142705"/>
          </a:xfrm>
          <a:prstGeom prst="line">
            <a:avLst/>
          </a:prstGeom>
          <a:ln w="381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cxnSpLocks/>
            <a:stCxn id="4" idx="6"/>
            <a:endCxn id="5" idx="2"/>
          </p:cNvCxnSpPr>
          <p:nvPr/>
        </p:nvCxnSpPr>
        <p:spPr>
          <a:xfrm>
            <a:off x="1031846" y="4838438"/>
            <a:ext cx="2031533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cxnSpLocks/>
          </p:cNvCxnSpPr>
          <p:nvPr/>
        </p:nvCxnSpPr>
        <p:spPr>
          <a:xfrm>
            <a:off x="3272668" y="4930382"/>
            <a:ext cx="642093" cy="67338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cxnSpLocks/>
          </p:cNvCxnSpPr>
          <p:nvPr/>
        </p:nvCxnSpPr>
        <p:spPr>
          <a:xfrm>
            <a:off x="3895713" y="5596626"/>
            <a:ext cx="7829562" cy="0"/>
          </a:xfrm>
          <a:prstGeom prst="line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cxnSpLocks/>
          </p:cNvCxnSpPr>
          <p:nvPr/>
        </p:nvCxnSpPr>
        <p:spPr>
          <a:xfrm flipH="1">
            <a:off x="6126719" y="4064749"/>
            <a:ext cx="1954194" cy="0"/>
          </a:xfrm>
          <a:prstGeom prst="line">
            <a:avLst/>
          </a:prstGeom>
          <a:ln w="38100">
            <a:solidFill>
              <a:srgbClr val="E737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3193408" y="4088371"/>
            <a:ext cx="332964" cy="332964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cxnSp>
        <p:nvCxnSpPr>
          <p:cNvPr id="45" name="Straight Arrow Connector 44"/>
          <p:cNvCxnSpPr>
            <a:cxnSpLocks/>
          </p:cNvCxnSpPr>
          <p:nvPr/>
        </p:nvCxnSpPr>
        <p:spPr>
          <a:xfrm flipH="1" flipV="1">
            <a:off x="901815" y="5067300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31903" y="6394745"/>
            <a:ext cx="1139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Creation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403927" y="6394745"/>
            <a:ext cx="1585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Publication</a:t>
            </a:r>
          </a:p>
        </p:txBody>
      </p:sp>
      <p:cxnSp>
        <p:nvCxnSpPr>
          <p:cNvPr id="53" name="Straight Arrow Connector 52"/>
          <p:cNvCxnSpPr>
            <a:cxnSpLocks/>
          </p:cNvCxnSpPr>
          <p:nvPr/>
        </p:nvCxnSpPr>
        <p:spPr>
          <a:xfrm flipH="1" flipV="1">
            <a:off x="3193406" y="5055579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1231623" y="3900127"/>
            <a:ext cx="1591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Common Law Copyright Protection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044564" y="3138101"/>
            <a:ext cx="1591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Federal Copyright Protection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814639" y="4064748"/>
            <a:ext cx="1121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28 Years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835678" y="4081751"/>
            <a:ext cx="1121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28 Years</a:t>
            </a:r>
          </a:p>
        </p:txBody>
      </p:sp>
      <p:cxnSp>
        <p:nvCxnSpPr>
          <p:cNvPr id="58" name="Straight Connector 57"/>
          <p:cNvCxnSpPr>
            <a:cxnSpLocks/>
            <a:endCxn id="10" idx="5"/>
          </p:cNvCxnSpPr>
          <p:nvPr/>
        </p:nvCxnSpPr>
        <p:spPr>
          <a:xfrm flipH="1" flipV="1">
            <a:off x="6088634" y="4165050"/>
            <a:ext cx="616966" cy="1414575"/>
          </a:xfrm>
          <a:prstGeom prst="line">
            <a:avLst/>
          </a:prstGeom>
          <a:ln w="381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cxnSpLocks/>
          </p:cNvCxnSpPr>
          <p:nvPr/>
        </p:nvCxnSpPr>
        <p:spPr>
          <a:xfrm flipH="1" flipV="1">
            <a:off x="8301796" y="4153734"/>
            <a:ext cx="616966" cy="1414575"/>
          </a:xfrm>
          <a:prstGeom prst="line">
            <a:avLst/>
          </a:prstGeom>
          <a:ln w="381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213673" y="2183350"/>
            <a:ext cx="1585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Renewal</a:t>
            </a:r>
          </a:p>
        </p:txBody>
      </p:sp>
      <p:cxnSp>
        <p:nvCxnSpPr>
          <p:cNvPr id="64" name="Straight Arrow Connector 63"/>
          <p:cNvCxnSpPr>
            <a:cxnSpLocks/>
          </p:cNvCxnSpPr>
          <p:nvPr/>
        </p:nvCxnSpPr>
        <p:spPr>
          <a:xfrm flipH="1">
            <a:off x="5996689" y="2606519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804607" y="5679925"/>
            <a:ext cx="1591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Public Domain</a:t>
            </a:r>
          </a:p>
        </p:txBody>
      </p:sp>
      <p:sp>
        <p:nvSpPr>
          <p:cNvPr id="11" name="Oval 10"/>
          <p:cNvSpPr/>
          <p:nvPr/>
        </p:nvSpPr>
        <p:spPr>
          <a:xfrm>
            <a:off x="8080913" y="3934719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Oval 4"/>
          <p:cNvSpPr/>
          <p:nvPr/>
        </p:nvSpPr>
        <p:spPr>
          <a:xfrm>
            <a:off x="3063379" y="4708408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" name="Oval 3"/>
          <p:cNvSpPr/>
          <p:nvPr/>
        </p:nvSpPr>
        <p:spPr>
          <a:xfrm>
            <a:off x="771787" y="4708408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27" name="Straight Connector 26"/>
          <p:cNvCxnSpPr>
            <a:cxnSpLocks/>
          </p:cNvCxnSpPr>
          <p:nvPr/>
        </p:nvCxnSpPr>
        <p:spPr>
          <a:xfrm flipH="1">
            <a:off x="3914761" y="4077869"/>
            <a:ext cx="195419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cxnSpLocks/>
          </p:cNvCxnSpPr>
          <p:nvPr/>
        </p:nvCxnSpPr>
        <p:spPr>
          <a:xfrm>
            <a:off x="5607698" y="4075513"/>
            <a:ext cx="268293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5866660" y="3943076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25" name="Straight Connector 24"/>
          <p:cNvCxnSpPr>
            <a:cxnSpLocks/>
            <a:stCxn id="5" idx="7"/>
          </p:cNvCxnSpPr>
          <p:nvPr/>
        </p:nvCxnSpPr>
        <p:spPr>
          <a:xfrm flipV="1">
            <a:off x="3285353" y="4073106"/>
            <a:ext cx="642093" cy="6733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/>
          </p:cNvCxnSpPr>
          <p:nvPr/>
        </p:nvCxnSpPr>
        <p:spPr>
          <a:xfrm flipH="1">
            <a:off x="4398785" y="1923258"/>
            <a:ext cx="1474965" cy="0"/>
          </a:xfrm>
          <a:prstGeom prst="line">
            <a:avLst/>
          </a:prstGeom>
          <a:ln w="38100">
            <a:solidFill>
              <a:schemeClr val="tx1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8080913" y="1786832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43" name="Straight Connector 42"/>
          <p:cNvCxnSpPr>
            <a:cxnSpLocks/>
            <a:endCxn id="42" idx="6"/>
          </p:cNvCxnSpPr>
          <p:nvPr/>
        </p:nvCxnSpPr>
        <p:spPr>
          <a:xfrm flipH="1">
            <a:off x="6126719" y="1923258"/>
            <a:ext cx="1950482" cy="1961"/>
          </a:xfrm>
          <a:prstGeom prst="line">
            <a:avLst/>
          </a:prstGeom>
          <a:ln w="38100">
            <a:solidFill>
              <a:srgbClr val="E737C5"/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4336897" y="1007070"/>
            <a:ext cx="1591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Copyright may be assigned by author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225132" y="2210644"/>
            <a:ext cx="1971619" cy="830997"/>
          </a:xfrm>
          <a:prstGeom prst="rect">
            <a:avLst/>
          </a:prstGeom>
          <a:noFill/>
          <a:ln>
            <a:solidFill>
              <a:srgbClr val="E737C5"/>
            </a:solidFill>
          </a:ln>
        </p:spPr>
        <p:txBody>
          <a:bodyPr wrap="square" rtlCol="0">
            <a:spAutoFit/>
          </a:bodyPr>
          <a:lstStyle/>
          <a:p>
            <a:r>
              <a:rPr lang="en-ZA" sz="1600" dirty="0">
                <a:solidFill>
                  <a:srgbClr val="E737C5"/>
                </a:solidFill>
              </a:rPr>
              <a:t>Assign expectancy interest during first negotiation</a:t>
            </a:r>
          </a:p>
        </p:txBody>
      </p:sp>
      <p:cxnSp>
        <p:nvCxnSpPr>
          <p:cNvPr id="44" name="Straight Arrow Connector 43"/>
          <p:cNvCxnSpPr>
            <a:cxnSpLocks/>
          </p:cNvCxnSpPr>
          <p:nvPr/>
        </p:nvCxnSpPr>
        <p:spPr>
          <a:xfrm flipH="1" flipV="1">
            <a:off x="6126719" y="2080616"/>
            <a:ext cx="1098413" cy="184336"/>
          </a:xfrm>
          <a:prstGeom prst="straightConnector1">
            <a:avLst/>
          </a:prstGeom>
          <a:ln>
            <a:solidFill>
              <a:srgbClr val="E737C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/>
          <p:cNvSpPr/>
          <p:nvPr/>
        </p:nvSpPr>
        <p:spPr>
          <a:xfrm>
            <a:off x="5866660" y="1795189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2416277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Freeform: Shape 29"/>
          <p:cNvSpPr/>
          <p:nvPr/>
        </p:nvSpPr>
        <p:spPr>
          <a:xfrm>
            <a:off x="4679949" y="1959016"/>
            <a:ext cx="1797051" cy="2098590"/>
          </a:xfrm>
          <a:custGeom>
            <a:avLst/>
            <a:gdLst>
              <a:gd name="connsiteX0" fmla="*/ 0 w 2247900"/>
              <a:gd name="connsiteY0" fmla="*/ 2085975 h 2085975"/>
              <a:gd name="connsiteX1" fmla="*/ 485775 w 2247900"/>
              <a:gd name="connsiteY1" fmla="*/ 590550 h 2085975"/>
              <a:gd name="connsiteX2" fmla="*/ 2247900 w 2247900"/>
              <a:gd name="connsiteY2" fmla="*/ 0 h 2085975"/>
              <a:gd name="connsiteX3" fmla="*/ 2247900 w 2247900"/>
              <a:gd name="connsiteY3" fmla="*/ 0 h 2085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7900" h="2085975">
                <a:moveTo>
                  <a:pt x="0" y="2085975"/>
                </a:moveTo>
                <a:cubicBezTo>
                  <a:pt x="55562" y="1512093"/>
                  <a:pt x="111125" y="938212"/>
                  <a:pt x="485775" y="590550"/>
                </a:cubicBezTo>
                <a:cubicBezTo>
                  <a:pt x="860425" y="242888"/>
                  <a:pt x="2247900" y="0"/>
                  <a:pt x="2247900" y="0"/>
                </a:cubicBezTo>
                <a:lnTo>
                  <a:pt x="2247900" y="0"/>
                </a:lnTo>
              </a:path>
            </a:pathLst>
          </a:custGeom>
          <a:noFill/>
          <a:ln w="38100">
            <a:solidFill>
              <a:srgbClr val="E737C5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dirty="0"/>
          </a:p>
        </p:txBody>
      </p:sp>
      <p:cxnSp>
        <p:nvCxnSpPr>
          <p:cNvPr id="28" name="Straight Connector 27"/>
          <p:cNvCxnSpPr>
            <a:cxnSpLocks/>
          </p:cNvCxnSpPr>
          <p:nvPr/>
        </p:nvCxnSpPr>
        <p:spPr>
          <a:xfrm flipH="1">
            <a:off x="4095751" y="1930400"/>
            <a:ext cx="303034" cy="2142705"/>
          </a:xfrm>
          <a:prstGeom prst="line">
            <a:avLst/>
          </a:prstGeom>
          <a:ln w="381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cxnSpLocks/>
            <a:stCxn id="4" idx="6"/>
            <a:endCxn id="5" idx="2"/>
          </p:cNvCxnSpPr>
          <p:nvPr/>
        </p:nvCxnSpPr>
        <p:spPr>
          <a:xfrm>
            <a:off x="1031846" y="4838438"/>
            <a:ext cx="2031533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cxnSpLocks/>
          </p:cNvCxnSpPr>
          <p:nvPr/>
        </p:nvCxnSpPr>
        <p:spPr>
          <a:xfrm>
            <a:off x="3272668" y="4930382"/>
            <a:ext cx="642093" cy="67338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cxnSpLocks/>
          </p:cNvCxnSpPr>
          <p:nvPr/>
        </p:nvCxnSpPr>
        <p:spPr>
          <a:xfrm>
            <a:off x="3895713" y="5596626"/>
            <a:ext cx="7829562" cy="0"/>
          </a:xfrm>
          <a:prstGeom prst="line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cxnSpLocks/>
          </p:cNvCxnSpPr>
          <p:nvPr/>
        </p:nvCxnSpPr>
        <p:spPr>
          <a:xfrm flipH="1">
            <a:off x="6126719" y="4064749"/>
            <a:ext cx="1954194" cy="0"/>
          </a:xfrm>
          <a:prstGeom prst="line">
            <a:avLst/>
          </a:prstGeom>
          <a:ln w="38100">
            <a:solidFill>
              <a:srgbClr val="E737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3193408" y="4088371"/>
            <a:ext cx="332964" cy="332964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cxnSp>
        <p:nvCxnSpPr>
          <p:cNvPr id="45" name="Straight Arrow Connector 44"/>
          <p:cNvCxnSpPr>
            <a:cxnSpLocks/>
          </p:cNvCxnSpPr>
          <p:nvPr/>
        </p:nvCxnSpPr>
        <p:spPr>
          <a:xfrm flipH="1" flipV="1">
            <a:off x="901815" y="5067300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31903" y="6394745"/>
            <a:ext cx="1139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Creation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403927" y="6394745"/>
            <a:ext cx="1585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Publication</a:t>
            </a:r>
          </a:p>
        </p:txBody>
      </p:sp>
      <p:cxnSp>
        <p:nvCxnSpPr>
          <p:cNvPr id="53" name="Straight Arrow Connector 52"/>
          <p:cNvCxnSpPr>
            <a:cxnSpLocks/>
          </p:cNvCxnSpPr>
          <p:nvPr/>
        </p:nvCxnSpPr>
        <p:spPr>
          <a:xfrm flipH="1" flipV="1">
            <a:off x="3193406" y="5055579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1231623" y="3900127"/>
            <a:ext cx="1591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Common Law Copyright Protection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814639" y="4064748"/>
            <a:ext cx="1121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28 Years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835678" y="4081751"/>
            <a:ext cx="1121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28 Years</a:t>
            </a:r>
          </a:p>
        </p:txBody>
      </p:sp>
      <p:cxnSp>
        <p:nvCxnSpPr>
          <p:cNvPr id="58" name="Straight Connector 57"/>
          <p:cNvCxnSpPr>
            <a:cxnSpLocks/>
            <a:endCxn id="10" idx="5"/>
          </p:cNvCxnSpPr>
          <p:nvPr/>
        </p:nvCxnSpPr>
        <p:spPr>
          <a:xfrm flipH="1" flipV="1">
            <a:off x="6088634" y="4165050"/>
            <a:ext cx="616966" cy="1414575"/>
          </a:xfrm>
          <a:prstGeom prst="line">
            <a:avLst/>
          </a:prstGeom>
          <a:ln w="381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cxnSpLocks/>
          </p:cNvCxnSpPr>
          <p:nvPr/>
        </p:nvCxnSpPr>
        <p:spPr>
          <a:xfrm flipH="1" flipV="1">
            <a:off x="8301796" y="4153734"/>
            <a:ext cx="616966" cy="1414575"/>
          </a:xfrm>
          <a:prstGeom prst="line">
            <a:avLst/>
          </a:prstGeom>
          <a:ln w="381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804607" y="5679925"/>
            <a:ext cx="1591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Public Domain</a:t>
            </a:r>
          </a:p>
        </p:txBody>
      </p:sp>
      <p:sp>
        <p:nvSpPr>
          <p:cNvPr id="11" name="Oval 10"/>
          <p:cNvSpPr/>
          <p:nvPr/>
        </p:nvSpPr>
        <p:spPr>
          <a:xfrm>
            <a:off x="8080913" y="3934719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Oval 4"/>
          <p:cNvSpPr/>
          <p:nvPr/>
        </p:nvSpPr>
        <p:spPr>
          <a:xfrm>
            <a:off x="3063379" y="4708408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" name="Oval 3"/>
          <p:cNvSpPr/>
          <p:nvPr/>
        </p:nvSpPr>
        <p:spPr>
          <a:xfrm>
            <a:off x="771787" y="4708408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27" name="Straight Connector 26"/>
          <p:cNvCxnSpPr>
            <a:cxnSpLocks/>
          </p:cNvCxnSpPr>
          <p:nvPr/>
        </p:nvCxnSpPr>
        <p:spPr>
          <a:xfrm flipH="1">
            <a:off x="3914761" y="4077869"/>
            <a:ext cx="195419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cxnSpLocks/>
          </p:cNvCxnSpPr>
          <p:nvPr/>
        </p:nvCxnSpPr>
        <p:spPr>
          <a:xfrm>
            <a:off x="5607698" y="4075513"/>
            <a:ext cx="268293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5866660" y="3943076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25" name="Straight Connector 24"/>
          <p:cNvCxnSpPr>
            <a:cxnSpLocks/>
            <a:stCxn id="5" idx="7"/>
          </p:cNvCxnSpPr>
          <p:nvPr/>
        </p:nvCxnSpPr>
        <p:spPr>
          <a:xfrm flipV="1">
            <a:off x="3285353" y="4073106"/>
            <a:ext cx="642093" cy="6733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/>
          </p:cNvCxnSpPr>
          <p:nvPr/>
        </p:nvCxnSpPr>
        <p:spPr>
          <a:xfrm flipH="1">
            <a:off x="4398785" y="1923258"/>
            <a:ext cx="1474965" cy="0"/>
          </a:xfrm>
          <a:prstGeom prst="line">
            <a:avLst/>
          </a:prstGeom>
          <a:ln w="38100">
            <a:solidFill>
              <a:schemeClr val="tx1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8080913" y="1786832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43" name="Straight Connector 42"/>
          <p:cNvCxnSpPr>
            <a:cxnSpLocks/>
            <a:endCxn id="42" idx="6"/>
          </p:cNvCxnSpPr>
          <p:nvPr/>
        </p:nvCxnSpPr>
        <p:spPr>
          <a:xfrm flipH="1">
            <a:off x="6126719" y="1923258"/>
            <a:ext cx="1950482" cy="1961"/>
          </a:xfrm>
          <a:prstGeom prst="line">
            <a:avLst/>
          </a:prstGeom>
          <a:ln w="38100">
            <a:solidFill>
              <a:srgbClr val="E737C5"/>
            </a:soli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4124694" y="1560738"/>
            <a:ext cx="1591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 err="1"/>
              <a:t>Witmark</a:t>
            </a:r>
            <a:endParaRPr lang="en-ZA" dirty="0"/>
          </a:p>
        </p:txBody>
      </p:sp>
      <p:sp>
        <p:nvSpPr>
          <p:cNvPr id="34" name="Oval 33"/>
          <p:cNvSpPr/>
          <p:nvPr/>
        </p:nvSpPr>
        <p:spPr>
          <a:xfrm>
            <a:off x="8080913" y="2898082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7" name="Oval 36"/>
          <p:cNvSpPr/>
          <p:nvPr/>
        </p:nvSpPr>
        <p:spPr>
          <a:xfrm>
            <a:off x="5866660" y="2906439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44" name="Straight Connector 43"/>
          <p:cNvCxnSpPr>
            <a:cxnSpLocks/>
            <a:endCxn id="37" idx="6"/>
          </p:cNvCxnSpPr>
          <p:nvPr/>
        </p:nvCxnSpPr>
        <p:spPr>
          <a:xfrm flipH="1">
            <a:off x="6126719" y="3034508"/>
            <a:ext cx="1950482" cy="1961"/>
          </a:xfrm>
          <a:prstGeom prst="line">
            <a:avLst/>
          </a:prstGeom>
          <a:ln w="38100">
            <a:solidFill>
              <a:srgbClr val="E737C5"/>
            </a:solidFill>
            <a:prstDash val="solid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6218843" y="2662940"/>
            <a:ext cx="1801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Fred Fisher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835679" y="3696888"/>
            <a:ext cx="793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dirty="0"/>
              <a:t>Graff</a:t>
            </a:r>
          </a:p>
        </p:txBody>
      </p:sp>
      <p:cxnSp>
        <p:nvCxnSpPr>
          <p:cNvPr id="48" name="Straight Connector 47"/>
          <p:cNvCxnSpPr>
            <a:cxnSpLocks/>
          </p:cNvCxnSpPr>
          <p:nvPr/>
        </p:nvCxnSpPr>
        <p:spPr>
          <a:xfrm flipH="1">
            <a:off x="5641053" y="2022345"/>
            <a:ext cx="269584" cy="2035261"/>
          </a:xfrm>
          <a:prstGeom prst="line">
            <a:avLst/>
          </a:prstGeom>
          <a:ln w="381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4679950" y="3708538"/>
            <a:ext cx="652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dirty="0"/>
              <a:t>Graff</a:t>
            </a:r>
          </a:p>
        </p:txBody>
      </p:sp>
      <p:cxnSp>
        <p:nvCxnSpPr>
          <p:cNvPr id="52" name="Straight Connector 51"/>
          <p:cNvCxnSpPr>
            <a:cxnSpLocks/>
          </p:cNvCxnSpPr>
          <p:nvPr/>
        </p:nvCxnSpPr>
        <p:spPr>
          <a:xfrm flipH="1">
            <a:off x="6667919" y="3068546"/>
            <a:ext cx="124595" cy="940647"/>
          </a:xfrm>
          <a:prstGeom prst="line">
            <a:avLst/>
          </a:prstGeom>
          <a:ln w="381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: Shape 16"/>
          <p:cNvSpPr/>
          <p:nvPr/>
        </p:nvSpPr>
        <p:spPr>
          <a:xfrm>
            <a:off x="5736431" y="3712131"/>
            <a:ext cx="676275" cy="319325"/>
          </a:xfrm>
          <a:custGeom>
            <a:avLst/>
            <a:gdLst>
              <a:gd name="connsiteX0" fmla="*/ 0 w 676275"/>
              <a:gd name="connsiteY0" fmla="*/ 276225 h 276225"/>
              <a:gd name="connsiteX1" fmla="*/ 276225 w 676275"/>
              <a:gd name="connsiteY1" fmla="*/ 0 h 276225"/>
              <a:gd name="connsiteX2" fmla="*/ 676275 w 676275"/>
              <a:gd name="connsiteY2" fmla="*/ 273844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275" h="276225">
                <a:moveTo>
                  <a:pt x="0" y="276225"/>
                </a:moveTo>
                <a:cubicBezTo>
                  <a:pt x="81756" y="138311"/>
                  <a:pt x="163513" y="397"/>
                  <a:pt x="276225" y="0"/>
                </a:cubicBezTo>
                <a:cubicBezTo>
                  <a:pt x="388937" y="-397"/>
                  <a:pt x="532606" y="136723"/>
                  <a:pt x="676275" y="273844"/>
                </a:cubicBezTo>
              </a:path>
            </a:pathLst>
          </a:custGeom>
          <a:noFill/>
          <a:ln w="25400"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60" name="TextBox 59"/>
          <p:cNvSpPr txBox="1"/>
          <p:nvPr/>
        </p:nvSpPr>
        <p:spPr>
          <a:xfrm>
            <a:off x="3391550" y="2787122"/>
            <a:ext cx="850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ZA" dirty="0"/>
              <a:t>1912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241662" y="2431413"/>
            <a:ext cx="789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ZA" dirty="0"/>
              <a:t>1917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4945863" y="2875452"/>
            <a:ext cx="830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ZA" dirty="0"/>
              <a:t>1939</a:t>
            </a:r>
          </a:p>
        </p:txBody>
      </p:sp>
      <p:sp>
        <p:nvSpPr>
          <p:cNvPr id="42" name="Oval 41"/>
          <p:cNvSpPr/>
          <p:nvPr/>
        </p:nvSpPr>
        <p:spPr>
          <a:xfrm>
            <a:off x="5866660" y="1795189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2353679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>
            <a:cxnSpLocks/>
            <a:stCxn id="4" idx="6"/>
            <a:endCxn id="5" idx="2"/>
          </p:cNvCxnSpPr>
          <p:nvPr/>
        </p:nvCxnSpPr>
        <p:spPr>
          <a:xfrm>
            <a:off x="1031846" y="3849394"/>
            <a:ext cx="2031533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cxnSpLocks/>
          </p:cNvCxnSpPr>
          <p:nvPr/>
        </p:nvCxnSpPr>
        <p:spPr>
          <a:xfrm>
            <a:off x="3323438" y="3847113"/>
            <a:ext cx="5792570" cy="0"/>
          </a:xfrm>
          <a:prstGeom prst="line">
            <a:avLst/>
          </a:prstGeom>
          <a:ln w="571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cxnSpLocks/>
          </p:cNvCxnSpPr>
          <p:nvPr/>
        </p:nvCxnSpPr>
        <p:spPr>
          <a:xfrm flipH="1" flipV="1">
            <a:off x="901815" y="4078256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31903" y="5405701"/>
            <a:ext cx="1139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Creation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346776" y="5405701"/>
            <a:ext cx="1691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Publication</a:t>
            </a:r>
          </a:p>
        </p:txBody>
      </p:sp>
      <p:cxnSp>
        <p:nvCxnSpPr>
          <p:cNvPr id="53" name="Straight Arrow Connector 52"/>
          <p:cNvCxnSpPr>
            <a:cxnSpLocks/>
          </p:cNvCxnSpPr>
          <p:nvPr/>
        </p:nvCxnSpPr>
        <p:spPr>
          <a:xfrm flipH="1" flipV="1">
            <a:off x="3193406" y="4066535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403927" y="2791474"/>
            <a:ext cx="1591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Federal Copyright Protection</a:t>
            </a:r>
          </a:p>
        </p:txBody>
      </p:sp>
      <p:cxnSp>
        <p:nvCxnSpPr>
          <p:cNvPr id="58" name="Straight Connector 57"/>
          <p:cNvCxnSpPr>
            <a:cxnSpLocks/>
          </p:cNvCxnSpPr>
          <p:nvPr/>
        </p:nvCxnSpPr>
        <p:spPr>
          <a:xfrm flipH="1" flipV="1">
            <a:off x="1774273" y="3904014"/>
            <a:ext cx="539719" cy="1237463"/>
          </a:xfrm>
          <a:prstGeom prst="line">
            <a:avLst/>
          </a:prstGeom>
          <a:ln w="127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464489" y="5252750"/>
            <a:ext cx="1591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Public Domain</a:t>
            </a:r>
          </a:p>
        </p:txBody>
      </p:sp>
      <p:sp>
        <p:nvSpPr>
          <p:cNvPr id="4" name="Oval 3"/>
          <p:cNvSpPr/>
          <p:nvPr/>
        </p:nvSpPr>
        <p:spPr>
          <a:xfrm>
            <a:off x="771787" y="3719364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34" name="Straight Connector 33"/>
          <p:cNvCxnSpPr>
            <a:cxnSpLocks/>
          </p:cNvCxnSpPr>
          <p:nvPr/>
        </p:nvCxnSpPr>
        <p:spPr>
          <a:xfrm>
            <a:off x="2313992" y="5190623"/>
            <a:ext cx="7433752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cxnSpLocks/>
          </p:cNvCxnSpPr>
          <p:nvPr/>
        </p:nvCxnSpPr>
        <p:spPr>
          <a:xfrm flipH="1" flipV="1">
            <a:off x="9181047" y="3873309"/>
            <a:ext cx="552408" cy="1266555"/>
          </a:xfrm>
          <a:prstGeom prst="line">
            <a:avLst/>
          </a:prstGeom>
          <a:ln w="1016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9051018" y="3719364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Oval 4"/>
          <p:cNvSpPr/>
          <p:nvPr/>
        </p:nvSpPr>
        <p:spPr>
          <a:xfrm>
            <a:off x="3063379" y="3719364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7" name="TextBox 56"/>
          <p:cNvSpPr txBox="1"/>
          <p:nvPr/>
        </p:nvSpPr>
        <p:spPr>
          <a:xfrm>
            <a:off x="5423395" y="3889718"/>
            <a:ext cx="1673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Life + 70 Years</a:t>
            </a:r>
          </a:p>
        </p:txBody>
      </p:sp>
      <p:cxnSp>
        <p:nvCxnSpPr>
          <p:cNvPr id="29" name="Straight Connector 28"/>
          <p:cNvCxnSpPr>
            <a:cxnSpLocks/>
          </p:cNvCxnSpPr>
          <p:nvPr/>
        </p:nvCxnSpPr>
        <p:spPr>
          <a:xfrm flipH="1" flipV="1">
            <a:off x="5078767" y="3873309"/>
            <a:ext cx="552408" cy="1266555"/>
          </a:xfrm>
          <a:prstGeom prst="line">
            <a:avLst/>
          </a:prstGeom>
          <a:ln w="127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cxnSpLocks/>
          </p:cNvCxnSpPr>
          <p:nvPr/>
        </p:nvCxnSpPr>
        <p:spPr>
          <a:xfrm flipH="1" flipV="1">
            <a:off x="7240330" y="3873600"/>
            <a:ext cx="552408" cy="1266555"/>
          </a:xfrm>
          <a:prstGeom prst="line">
            <a:avLst/>
          </a:prstGeom>
          <a:ln w="127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cxnSpLocks/>
          </p:cNvCxnSpPr>
          <p:nvPr/>
        </p:nvCxnSpPr>
        <p:spPr>
          <a:xfrm>
            <a:off x="9733455" y="5190623"/>
            <a:ext cx="1407954" cy="0"/>
          </a:xfrm>
          <a:prstGeom prst="line">
            <a:avLst/>
          </a:prstGeom>
          <a:ln w="1016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1121242" y="4005899"/>
            <a:ext cx="752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1978</a:t>
            </a:r>
          </a:p>
        </p:txBody>
      </p:sp>
      <p:cxnSp>
        <p:nvCxnSpPr>
          <p:cNvPr id="26" name="Straight Connector 25"/>
          <p:cNvCxnSpPr>
            <a:cxnSpLocks/>
            <a:stCxn id="33" idx="4"/>
          </p:cNvCxnSpPr>
          <p:nvPr/>
        </p:nvCxnSpPr>
        <p:spPr>
          <a:xfrm flipH="1">
            <a:off x="3826887" y="2018604"/>
            <a:ext cx="623680" cy="1828509"/>
          </a:xfrm>
          <a:prstGeom prst="line">
            <a:avLst/>
          </a:prstGeom>
          <a:ln w="5715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  <a:endCxn id="35" idx="5"/>
          </p:cNvCxnSpPr>
          <p:nvPr/>
        </p:nvCxnSpPr>
        <p:spPr>
          <a:xfrm flipH="1" flipV="1">
            <a:off x="9423208" y="1980518"/>
            <a:ext cx="467631" cy="3057308"/>
          </a:xfrm>
          <a:prstGeom prst="line">
            <a:avLst/>
          </a:prstGeom>
          <a:ln w="5715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cxnSpLocks/>
            <a:stCxn id="35" idx="2"/>
            <a:endCxn id="33" idx="6"/>
          </p:cNvCxnSpPr>
          <p:nvPr/>
        </p:nvCxnSpPr>
        <p:spPr>
          <a:xfrm flipH="1">
            <a:off x="4580596" y="1888574"/>
            <a:ext cx="4620638" cy="1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32"/>
          <p:cNvSpPr/>
          <p:nvPr/>
        </p:nvSpPr>
        <p:spPr>
          <a:xfrm>
            <a:off x="4320537" y="1758545"/>
            <a:ext cx="260059" cy="26005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5" name="Oval 34"/>
          <p:cNvSpPr/>
          <p:nvPr/>
        </p:nvSpPr>
        <p:spPr>
          <a:xfrm>
            <a:off x="9201234" y="1758544"/>
            <a:ext cx="260059" cy="26005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38" name="Straight Connector 37"/>
          <p:cNvCxnSpPr/>
          <p:nvPr/>
        </p:nvCxnSpPr>
        <p:spPr>
          <a:xfrm>
            <a:off x="5799812" y="1887169"/>
            <a:ext cx="470008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cxnSpLocks/>
          </p:cNvCxnSpPr>
          <p:nvPr/>
        </p:nvCxnSpPr>
        <p:spPr>
          <a:xfrm>
            <a:off x="6584679" y="1887169"/>
            <a:ext cx="313406" cy="0"/>
          </a:xfrm>
          <a:prstGeom prst="line">
            <a:avLst/>
          </a:prstGeom>
          <a:ln w="5715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Left Brace 43"/>
          <p:cNvSpPr/>
          <p:nvPr/>
        </p:nvSpPr>
        <p:spPr>
          <a:xfrm rot="16200000">
            <a:off x="5534494" y="1083399"/>
            <a:ext cx="100361" cy="200477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7" name="Left Brace 46"/>
          <p:cNvSpPr/>
          <p:nvPr/>
        </p:nvSpPr>
        <p:spPr>
          <a:xfrm rot="16200000">
            <a:off x="6692393" y="1930273"/>
            <a:ext cx="100362" cy="311022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8" name="Left Brace 47"/>
          <p:cNvSpPr/>
          <p:nvPr/>
        </p:nvSpPr>
        <p:spPr>
          <a:xfrm rot="5400000" flipV="1">
            <a:off x="5984637" y="1500238"/>
            <a:ext cx="100361" cy="470009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2" name="TextBox 51"/>
          <p:cNvSpPr txBox="1"/>
          <p:nvPr/>
        </p:nvSpPr>
        <p:spPr>
          <a:xfrm>
            <a:off x="5153299" y="2205116"/>
            <a:ext cx="862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dirty="0"/>
              <a:t>35 Years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325002" y="2222114"/>
            <a:ext cx="862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dirty="0"/>
              <a:t>5 Years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418732" y="1187677"/>
            <a:ext cx="12321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dirty="0"/>
              <a:t>2 – 10  Years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4175912" y="2829674"/>
            <a:ext cx="1739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600" i="1" dirty="0"/>
              <a:t>Inter </a:t>
            </a:r>
            <a:r>
              <a:rPr lang="en-ZA" sz="1600" i="1" dirty="0" err="1"/>
              <a:t>vivos</a:t>
            </a:r>
            <a:r>
              <a:rPr lang="en-ZA" sz="1600" i="1" dirty="0"/>
              <a:t> </a:t>
            </a:r>
            <a:r>
              <a:rPr lang="en-ZA" sz="1600" dirty="0"/>
              <a:t>transfer by author</a:t>
            </a:r>
          </a:p>
        </p:txBody>
      </p:sp>
      <p:sp>
        <p:nvSpPr>
          <p:cNvPr id="16" name="Freeform: Shape 15"/>
          <p:cNvSpPr/>
          <p:nvPr/>
        </p:nvSpPr>
        <p:spPr>
          <a:xfrm>
            <a:off x="6034088" y="1488355"/>
            <a:ext cx="547687" cy="369020"/>
          </a:xfrm>
          <a:custGeom>
            <a:avLst/>
            <a:gdLst>
              <a:gd name="connsiteX0" fmla="*/ 0 w 547687"/>
              <a:gd name="connsiteY0" fmla="*/ 176139 h 369020"/>
              <a:gd name="connsiteX1" fmla="*/ 59531 w 547687"/>
              <a:gd name="connsiteY1" fmla="*/ 47551 h 369020"/>
              <a:gd name="connsiteX2" fmla="*/ 292893 w 547687"/>
              <a:gd name="connsiteY2" fmla="*/ 4689 h 369020"/>
              <a:gd name="connsiteX3" fmla="*/ 469106 w 547687"/>
              <a:gd name="connsiteY3" fmla="*/ 147564 h 369020"/>
              <a:gd name="connsiteX4" fmla="*/ 547687 w 547687"/>
              <a:gd name="connsiteY4" fmla="*/ 369020 h 369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687" h="369020">
                <a:moveTo>
                  <a:pt x="0" y="176139"/>
                </a:moveTo>
                <a:cubicBezTo>
                  <a:pt x="5358" y="126132"/>
                  <a:pt x="10716" y="76126"/>
                  <a:pt x="59531" y="47551"/>
                </a:cubicBezTo>
                <a:cubicBezTo>
                  <a:pt x="108347" y="18976"/>
                  <a:pt x="224631" y="-11980"/>
                  <a:pt x="292893" y="4689"/>
                </a:cubicBezTo>
                <a:cubicBezTo>
                  <a:pt x="361155" y="21358"/>
                  <a:pt x="426640" y="86842"/>
                  <a:pt x="469106" y="147564"/>
                </a:cubicBezTo>
                <a:cubicBezTo>
                  <a:pt x="511572" y="208286"/>
                  <a:pt x="529629" y="288653"/>
                  <a:pt x="547687" y="369020"/>
                </a:cubicBezTo>
              </a:path>
            </a:pathLst>
          </a:custGeom>
          <a:noFill/>
          <a:ln w="6350"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60" name="TextBox 59"/>
          <p:cNvSpPr txBox="1"/>
          <p:nvPr/>
        </p:nvSpPr>
        <p:spPr>
          <a:xfrm>
            <a:off x="529314" y="1225367"/>
            <a:ext cx="2118636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ZA" sz="1600" b="1" dirty="0"/>
              <a:t>§203 termination rules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2864566" y="139062"/>
            <a:ext cx="2288733" cy="1354217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ZA" sz="1400" dirty="0">
                <a:solidFill>
                  <a:srgbClr val="00B050"/>
                </a:solidFill>
              </a:rPr>
              <a:t>Who can terminate:</a:t>
            </a:r>
          </a:p>
          <a:p>
            <a:r>
              <a:rPr lang="en-ZA" sz="1400" dirty="0">
                <a:solidFill>
                  <a:srgbClr val="00B050"/>
                </a:solidFill>
              </a:rPr>
              <a:t>1.  Author</a:t>
            </a:r>
          </a:p>
          <a:p>
            <a:pPr marL="266700" indent="-266700"/>
            <a:r>
              <a:rPr lang="en-ZA" sz="1400" dirty="0">
                <a:solidFill>
                  <a:srgbClr val="00B050"/>
                </a:solidFill>
              </a:rPr>
              <a:t>2.  Spouse / children / descendants (</a:t>
            </a:r>
            <a:r>
              <a:rPr lang="en-ZA" sz="1400" i="1" dirty="0">
                <a:solidFill>
                  <a:srgbClr val="00B050"/>
                </a:solidFill>
              </a:rPr>
              <a:t>per stirpes</a:t>
            </a:r>
            <a:r>
              <a:rPr lang="en-ZA" sz="1400" dirty="0">
                <a:solidFill>
                  <a:srgbClr val="00B050"/>
                </a:solidFill>
              </a:rPr>
              <a:t>)</a:t>
            </a:r>
          </a:p>
          <a:p>
            <a:r>
              <a:rPr lang="en-ZA" sz="1400" dirty="0">
                <a:solidFill>
                  <a:srgbClr val="00B050"/>
                </a:solidFill>
              </a:rPr>
              <a:t>3.  Author’s executor</a:t>
            </a:r>
          </a:p>
          <a:p>
            <a:r>
              <a:rPr lang="en-ZA" sz="1200" dirty="0">
                <a:solidFill>
                  <a:srgbClr val="00B050"/>
                </a:solidFill>
              </a:rPr>
              <a:t>(Non-waivable)</a:t>
            </a:r>
            <a:endParaRPr lang="en-ZA" sz="1200" dirty="0">
              <a:solidFill>
                <a:srgbClr val="00B050"/>
              </a:solidFill>
            </a:endParaRPr>
          </a:p>
        </p:txBody>
      </p:sp>
      <p:cxnSp>
        <p:nvCxnSpPr>
          <p:cNvPr id="63" name="Straight Connector 62"/>
          <p:cNvCxnSpPr>
            <a:cxnSpLocks/>
          </p:cNvCxnSpPr>
          <p:nvPr/>
        </p:nvCxnSpPr>
        <p:spPr>
          <a:xfrm>
            <a:off x="5153299" y="1502944"/>
            <a:ext cx="762561" cy="382050"/>
          </a:xfrm>
          <a:prstGeom prst="line">
            <a:avLst/>
          </a:prstGeom>
          <a:ln w="12700">
            <a:solidFill>
              <a:srgbClr val="00B05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7126835" y="497266"/>
            <a:ext cx="1857946" cy="954107"/>
          </a:xfrm>
          <a:prstGeom prst="rect">
            <a:avLst/>
          </a:prstGeom>
          <a:noFill/>
          <a:ln>
            <a:solidFill>
              <a:srgbClr val="FF6600"/>
            </a:solidFill>
          </a:ln>
        </p:spPr>
        <p:txBody>
          <a:bodyPr wrap="square" rtlCol="0">
            <a:spAutoFit/>
          </a:bodyPr>
          <a:lstStyle/>
          <a:p>
            <a:r>
              <a:rPr lang="en-ZA" sz="1400" dirty="0">
                <a:solidFill>
                  <a:srgbClr val="FF6600"/>
                </a:solidFill>
              </a:rPr>
              <a:t>Terminated rights pass to persons entitled to terminate on date of original notice</a:t>
            </a:r>
            <a:endParaRPr lang="en-ZA" sz="1400" dirty="0">
              <a:solidFill>
                <a:srgbClr val="FF6600"/>
              </a:solidFill>
            </a:endParaRPr>
          </a:p>
        </p:txBody>
      </p:sp>
      <p:cxnSp>
        <p:nvCxnSpPr>
          <p:cNvPr id="65" name="Straight Connector 64"/>
          <p:cNvCxnSpPr>
            <a:cxnSpLocks/>
          </p:cNvCxnSpPr>
          <p:nvPr/>
        </p:nvCxnSpPr>
        <p:spPr>
          <a:xfrm flipH="1">
            <a:off x="6786586" y="1450716"/>
            <a:ext cx="326272" cy="435705"/>
          </a:xfrm>
          <a:prstGeom prst="line">
            <a:avLst/>
          </a:prstGeom>
          <a:ln w="12700">
            <a:solidFill>
              <a:srgbClr val="FF660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10537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>
            <a:cxnSpLocks/>
            <a:stCxn id="4" idx="6"/>
            <a:endCxn id="5" idx="2"/>
          </p:cNvCxnSpPr>
          <p:nvPr/>
        </p:nvCxnSpPr>
        <p:spPr>
          <a:xfrm>
            <a:off x="1031846" y="4838438"/>
            <a:ext cx="2031533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cxnSpLocks/>
            <a:stCxn id="5" idx="7"/>
          </p:cNvCxnSpPr>
          <p:nvPr/>
        </p:nvCxnSpPr>
        <p:spPr>
          <a:xfrm flipV="1">
            <a:off x="3285353" y="4073106"/>
            <a:ext cx="642093" cy="6733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</p:cNvCxnSpPr>
          <p:nvPr/>
        </p:nvCxnSpPr>
        <p:spPr>
          <a:xfrm flipH="1">
            <a:off x="3914761" y="4077869"/>
            <a:ext cx="195419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cxnSpLocks/>
          </p:cNvCxnSpPr>
          <p:nvPr/>
        </p:nvCxnSpPr>
        <p:spPr>
          <a:xfrm>
            <a:off x="3272668" y="4930382"/>
            <a:ext cx="642093" cy="67338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cxnSpLocks/>
          </p:cNvCxnSpPr>
          <p:nvPr/>
        </p:nvCxnSpPr>
        <p:spPr>
          <a:xfrm>
            <a:off x="3895713" y="5596626"/>
            <a:ext cx="7829562" cy="0"/>
          </a:xfrm>
          <a:prstGeom prst="line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cxnSpLocks/>
            <a:stCxn id="11" idx="2"/>
          </p:cNvCxnSpPr>
          <p:nvPr/>
        </p:nvCxnSpPr>
        <p:spPr>
          <a:xfrm flipH="1">
            <a:off x="6126719" y="4064749"/>
            <a:ext cx="4128180" cy="0"/>
          </a:xfrm>
          <a:prstGeom prst="line">
            <a:avLst/>
          </a:prstGeom>
          <a:ln w="38100">
            <a:solidFill>
              <a:srgbClr val="E737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3193408" y="4088371"/>
            <a:ext cx="332964" cy="332964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cxnSp>
        <p:nvCxnSpPr>
          <p:cNvPr id="45" name="Straight Arrow Connector 44"/>
          <p:cNvCxnSpPr>
            <a:cxnSpLocks/>
          </p:cNvCxnSpPr>
          <p:nvPr/>
        </p:nvCxnSpPr>
        <p:spPr>
          <a:xfrm flipH="1" flipV="1">
            <a:off x="901815" y="5067300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31903" y="6394745"/>
            <a:ext cx="1139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Creation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403927" y="6394745"/>
            <a:ext cx="1585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Publication</a:t>
            </a:r>
          </a:p>
        </p:txBody>
      </p:sp>
      <p:cxnSp>
        <p:nvCxnSpPr>
          <p:cNvPr id="53" name="Straight Arrow Connector 52"/>
          <p:cNvCxnSpPr>
            <a:cxnSpLocks/>
          </p:cNvCxnSpPr>
          <p:nvPr/>
        </p:nvCxnSpPr>
        <p:spPr>
          <a:xfrm flipH="1" flipV="1">
            <a:off x="3193406" y="5055579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1231623" y="3900127"/>
            <a:ext cx="1591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Common Law Copyright Protection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593714" y="3158421"/>
            <a:ext cx="1591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Federal Copyright Protection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814639" y="4064748"/>
            <a:ext cx="1121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28 Years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835678" y="4081751"/>
            <a:ext cx="322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67 Years</a:t>
            </a:r>
          </a:p>
        </p:txBody>
      </p:sp>
      <p:cxnSp>
        <p:nvCxnSpPr>
          <p:cNvPr id="61" name="Straight Connector 60"/>
          <p:cNvCxnSpPr>
            <a:cxnSpLocks/>
          </p:cNvCxnSpPr>
          <p:nvPr/>
        </p:nvCxnSpPr>
        <p:spPr>
          <a:xfrm flipH="1" flipV="1">
            <a:off x="10434379" y="4132282"/>
            <a:ext cx="616966" cy="1414575"/>
          </a:xfrm>
          <a:prstGeom prst="line">
            <a:avLst/>
          </a:prstGeom>
          <a:ln w="381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213673" y="2183350"/>
            <a:ext cx="1585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Renewal</a:t>
            </a:r>
          </a:p>
        </p:txBody>
      </p:sp>
      <p:cxnSp>
        <p:nvCxnSpPr>
          <p:cNvPr id="64" name="Straight Arrow Connector 63"/>
          <p:cNvCxnSpPr>
            <a:cxnSpLocks/>
          </p:cNvCxnSpPr>
          <p:nvPr/>
        </p:nvCxnSpPr>
        <p:spPr>
          <a:xfrm flipH="1">
            <a:off x="5996689" y="2606519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804607" y="5679925"/>
            <a:ext cx="1591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Public Domain</a:t>
            </a:r>
          </a:p>
        </p:txBody>
      </p:sp>
      <p:sp>
        <p:nvSpPr>
          <p:cNvPr id="11" name="Oval 10"/>
          <p:cNvSpPr/>
          <p:nvPr/>
        </p:nvSpPr>
        <p:spPr>
          <a:xfrm>
            <a:off x="10254899" y="3934719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Oval 4"/>
          <p:cNvSpPr/>
          <p:nvPr/>
        </p:nvSpPr>
        <p:spPr>
          <a:xfrm>
            <a:off x="3063379" y="4708408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" name="Oval 3"/>
          <p:cNvSpPr/>
          <p:nvPr/>
        </p:nvSpPr>
        <p:spPr>
          <a:xfrm>
            <a:off x="771787" y="4708408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0" name="Oval 9"/>
          <p:cNvSpPr/>
          <p:nvPr/>
        </p:nvSpPr>
        <p:spPr>
          <a:xfrm>
            <a:off x="5866660" y="3943076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30" name="Straight Connector 29"/>
          <p:cNvCxnSpPr>
            <a:cxnSpLocks/>
            <a:stCxn id="28" idx="4"/>
          </p:cNvCxnSpPr>
          <p:nvPr/>
        </p:nvCxnSpPr>
        <p:spPr>
          <a:xfrm flipH="1">
            <a:off x="6326156" y="1742963"/>
            <a:ext cx="765326" cy="2321785"/>
          </a:xfrm>
          <a:prstGeom prst="line">
            <a:avLst/>
          </a:prstGeom>
          <a:ln w="38100">
            <a:solidFill>
              <a:srgbClr val="E737C5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cxnSpLocks/>
            <a:endCxn id="29" idx="5"/>
          </p:cNvCxnSpPr>
          <p:nvPr/>
        </p:nvCxnSpPr>
        <p:spPr>
          <a:xfrm flipH="1" flipV="1">
            <a:off x="10476873" y="1704877"/>
            <a:ext cx="561514" cy="3641564"/>
          </a:xfrm>
          <a:prstGeom prst="line">
            <a:avLst/>
          </a:prstGeom>
          <a:ln w="38100">
            <a:solidFill>
              <a:srgbClr val="E737C5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/>
            <a:stCxn id="29" idx="2"/>
            <a:endCxn id="28" idx="6"/>
          </p:cNvCxnSpPr>
          <p:nvPr/>
        </p:nvCxnSpPr>
        <p:spPr>
          <a:xfrm flipH="1">
            <a:off x="7221511" y="1612933"/>
            <a:ext cx="3033388" cy="1"/>
          </a:xfrm>
          <a:prstGeom prst="line">
            <a:avLst/>
          </a:prstGeom>
          <a:ln w="38100">
            <a:solidFill>
              <a:srgbClr val="E737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6961452" y="1482904"/>
            <a:ext cx="260059" cy="26005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9" name="Oval 28"/>
          <p:cNvSpPr/>
          <p:nvPr/>
        </p:nvSpPr>
        <p:spPr>
          <a:xfrm>
            <a:off x="10254899" y="1482903"/>
            <a:ext cx="260059" cy="26005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5" name="TextBox 14"/>
          <p:cNvSpPr txBox="1"/>
          <p:nvPr/>
        </p:nvSpPr>
        <p:spPr>
          <a:xfrm>
            <a:off x="6561556" y="3258376"/>
            <a:ext cx="1739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600" i="1" dirty="0"/>
              <a:t>Inter </a:t>
            </a:r>
            <a:r>
              <a:rPr lang="en-ZA" sz="1600" i="1" dirty="0" err="1"/>
              <a:t>vivos</a:t>
            </a:r>
            <a:r>
              <a:rPr lang="en-ZA" sz="1600" i="1" dirty="0"/>
              <a:t> </a:t>
            </a:r>
            <a:r>
              <a:rPr lang="en-ZA" sz="1600" dirty="0"/>
              <a:t>transfer by author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8440727" y="1613909"/>
            <a:ext cx="470008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cxnSpLocks/>
          </p:cNvCxnSpPr>
          <p:nvPr/>
        </p:nvCxnSpPr>
        <p:spPr>
          <a:xfrm>
            <a:off x="9227976" y="1612932"/>
            <a:ext cx="311021" cy="4087"/>
          </a:xfrm>
          <a:prstGeom prst="line">
            <a:avLst/>
          </a:prstGeom>
          <a:ln w="5715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Left Brace 20"/>
          <p:cNvSpPr/>
          <p:nvPr/>
        </p:nvSpPr>
        <p:spPr>
          <a:xfrm rot="16200000">
            <a:off x="8175409" y="807758"/>
            <a:ext cx="100361" cy="200477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8" name="Left Brace 47"/>
          <p:cNvSpPr/>
          <p:nvPr/>
        </p:nvSpPr>
        <p:spPr>
          <a:xfrm rot="16200000">
            <a:off x="9333308" y="1654632"/>
            <a:ext cx="100362" cy="311022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9" name="Left Brace 48"/>
          <p:cNvSpPr/>
          <p:nvPr/>
        </p:nvSpPr>
        <p:spPr>
          <a:xfrm rot="5400000" flipV="1">
            <a:off x="8625552" y="1224597"/>
            <a:ext cx="100361" cy="470009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65" name="TextBox 64"/>
          <p:cNvSpPr txBox="1"/>
          <p:nvPr/>
        </p:nvSpPr>
        <p:spPr>
          <a:xfrm>
            <a:off x="7794214" y="1929475"/>
            <a:ext cx="862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dirty="0"/>
              <a:t>35 Years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8965917" y="1946473"/>
            <a:ext cx="862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dirty="0"/>
              <a:t>5 Years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8059647" y="912036"/>
            <a:ext cx="12321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dirty="0"/>
              <a:t>2 – 10  Years</a:t>
            </a:r>
          </a:p>
        </p:txBody>
      </p:sp>
      <p:cxnSp>
        <p:nvCxnSpPr>
          <p:cNvPr id="69" name="Straight Connector 68"/>
          <p:cNvCxnSpPr>
            <a:cxnSpLocks/>
          </p:cNvCxnSpPr>
          <p:nvPr/>
        </p:nvCxnSpPr>
        <p:spPr>
          <a:xfrm>
            <a:off x="5607698" y="4081863"/>
            <a:ext cx="268293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529314" y="1225367"/>
            <a:ext cx="2743354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ZA" sz="1600" b="1" dirty="0"/>
              <a:t>§203 termination rules apply if transfer made after 1978</a:t>
            </a:r>
          </a:p>
        </p:txBody>
      </p:sp>
      <p:sp>
        <p:nvSpPr>
          <p:cNvPr id="44" name="Freeform: Shape 43"/>
          <p:cNvSpPr/>
          <p:nvPr/>
        </p:nvSpPr>
        <p:spPr>
          <a:xfrm>
            <a:off x="8675730" y="1214887"/>
            <a:ext cx="547687" cy="369020"/>
          </a:xfrm>
          <a:custGeom>
            <a:avLst/>
            <a:gdLst>
              <a:gd name="connsiteX0" fmla="*/ 0 w 547687"/>
              <a:gd name="connsiteY0" fmla="*/ 176139 h 369020"/>
              <a:gd name="connsiteX1" fmla="*/ 59531 w 547687"/>
              <a:gd name="connsiteY1" fmla="*/ 47551 h 369020"/>
              <a:gd name="connsiteX2" fmla="*/ 292893 w 547687"/>
              <a:gd name="connsiteY2" fmla="*/ 4689 h 369020"/>
              <a:gd name="connsiteX3" fmla="*/ 469106 w 547687"/>
              <a:gd name="connsiteY3" fmla="*/ 147564 h 369020"/>
              <a:gd name="connsiteX4" fmla="*/ 547687 w 547687"/>
              <a:gd name="connsiteY4" fmla="*/ 369020 h 369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687" h="369020">
                <a:moveTo>
                  <a:pt x="0" y="176139"/>
                </a:moveTo>
                <a:cubicBezTo>
                  <a:pt x="5358" y="126132"/>
                  <a:pt x="10716" y="76126"/>
                  <a:pt x="59531" y="47551"/>
                </a:cubicBezTo>
                <a:cubicBezTo>
                  <a:pt x="108347" y="18976"/>
                  <a:pt x="224631" y="-11980"/>
                  <a:pt x="292893" y="4689"/>
                </a:cubicBezTo>
                <a:cubicBezTo>
                  <a:pt x="361155" y="21358"/>
                  <a:pt x="426640" y="86842"/>
                  <a:pt x="469106" y="147564"/>
                </a:cubicBezTo>
                <a:cubicBezTo>
                  <a:pt x="511572" y="208286"/>
                  <a:pt x="529629" y="288653"/>
                  <a:pt x="547687" y="369020"/>
                </a:cubicBezTo>
              </a:path>
            </a:pathLst>
          </a:custGeom>
          <a:noFill/>
          <a:ln w="6350"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4276077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>
            <a:cxnSpLocks/>
            <a:stCxn id="4" idx="6"/>
            <a:endCxn id="5" idx="2"/>
          </p:cNvCxnSpPr>
          <p:nvPr/>
        </p:nvCxnSpPr>
        <p:spPr>
          <a:xfrm>
            <a:off x="1031846" y="4838438"/>
            <a:ext cx="2031533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cxnSpLocks/>
            <a:stCxn id="5" idx="7"/>
          </p:cNvCxnSpPr>
          <p:nvPr/>
        </p:nvCxnSpPr>
        <p:spPr>
          <a:xfrm flipV="1">
            <a:off x="3285353" y="4073106"/>
            <a:ext cx="642093" cy="6733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</p:cNvCxnSpPr>
          <p:nvPr/>
        </p:nvCxnSpPr>
        <p:spPr>
          <a:xfrm flipH="1">
            <a:off x="3914761" y="4077869"/>
            <a:ext cx="195419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cxnSpLocks/>
          </p:cNvCxnSpPr>
          <p:nvPr/>
        </p:nvCxnSpPr>
        <p:spPr>
          <a:xfrm>
            <a:off x="3272668" y="4930382"/>
            <a:ext cx="642093" cy="67338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cxnSpLocks/>
          </p:cNvCxnSpPr>
          <p:nvPr/>
        </p:nvCxnSpPr>
        <p:spPr>
          <a:xfrm>
            <a:off x="3895713" y="5596626"/>
            <a:ext cx="7829562" cy="0"/>
          </a:xfrm>
          <a:prstGeom prst="line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cxnSpLocks/>
            <a:stCxn id="11" idx="2"/>
          </p:cNvCxnSpPr>
          <p:nvPr/>
        </p:nvCxnSpPr>
        <p:spPr>
          <a:xfrm flipH="1">
            <a:off x="6126719" y="4064749"/>
            <a:ext cx="4128180" cy="0"/>
          </a:xfrm>
          <a:prstGeom prst="line">
            <a:avLst/>
          </a:prstGeom>
          <a:ln w="38100">
            <a:solidFill>
              <a:srgbClr val="E737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cxnSpLocks/>
          </p:cNvCxnSpPr>
          <p:nvPr/>
        </p:nvCxnSpPr>
        <p:spPr>
          <a:xfrm flipH="1" flipV="1">
            <a:off x="901815" y="5067300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31903" y="6394745"/>
            <a:ext cx="1139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Creation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403927" y="6394745"/>
            <a:ext cx="1585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Publication</a:t>
            </a:r>
          </a:p>
        </p:txBody>
      </p:sp>
      <p:cxnSp>
        <p:nvCxnSpPr>
          <p:cNvPr id="53" name="Straight Arrow Connector 52"/>
          <p:cNvCxnSpPr>
            <a:cxnSpLocks/>
          </p:cNvCxnSpPr>
          <p:nvPr/>
        </p:nvCxnSpPr>
        <p:spPr>
          <a:xfrm flipH="1" flipV="1">
            <a:off x="3193406" y="5055579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1231623" y="3900127"/>
            <a:ext cx="1591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Common Law Copyright Protection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593714" y="3158421"/>
            <a:ext cx="1591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Federal Copyright Protection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814639" y="4064748"/>
            <a:ext cx="1121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28 Years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835678" y="4081751"/>
            <a:ext cx="32283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67 Years</a:t>
            </a:r>
          </a:p>
        </p:txBody>
      </p:sp>
      <p:cxnSp>
        <p:nvCxnSpPr>
          <p:cNvPr id="61" name="Straight Connector 60"/>
          <p:cNvCxnSpPr>
            <a:cxnSpLocks/>
          </p:cNvCxnSpPr>
          <p:nvPr/>
        </p:nvCxnSpPr>
        <p:spPr>
          <a:xfrm flipH="1" flipV="1">
            <a:off x="10434379" y="4132282"/>
            <a:ext cx="616966" cy="1414575"/>
          </a:xfrm>
          <a:prstGeom prst="line">
            <a:avLst/>
          </a:prstGeom>
          <a:ln w="381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213673" y="2183350"/>
            <a:ext cx="1585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Renewal</a:t>
            </a:r>
          </a:p>
        </p:txBody>
      </p:sp>
      <p:cxnSp>
        <p:nvCxnSpPr>
          <p:cNvPr id="64" name="Straight Arrow Connector 63"/>
          <p:cNvCxnSpPr>
            <a:cxnSpLocks/>
          </p:cNvCxnSpPr>
          <p:nvPr/>
        </p:nvCxnSpPr>
        <p:spPr>
          <a:xfrm flipH="1">
            <a:off x="5996689" y="2606519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804607" y="5679925"/>
            <a:ext cx="1591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Public Domain</a:t>
            </a:r>
          </a:p>
        </p:txBody>
      </p:sp>
      <p:sp>
        <p:nvSpPr>
          <p:cNvPr id="11" name="Oval 10"/>
          <p:cNvSpPr/>
          <p:nvPr/>
        </p:nvSpPr>
        <p:spPr>
          <a:xfrm>
            <a:off x="10254899" y="3934719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Oval 4"/>
          <p:cNvSpPr/>
          <p:nvPr/>
        </p:nvSpPr>
        <p:spPr>
          <a:xfrm>
            <a:off x="3063379" y="4708408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" name="Oval 3"/>
          <p:cNvSpPr/>
          <p:nvPr/>
        </p:nvSpPr>
        <p:spPr>
          <a:xfrm>
            <a:off x="771787" y="4708408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30" name="Straight Connector 29"/>
          <p:cNvCxnSpPr>
            <a:cxnSpLocks/>
            <a:stCxn id="28" idx="4"/>
          </p:cNvCxnSpPr>
          <p:nvPr/>
        </p:nvCxnSpPr>
        <p:spPr>
          <a:xfrm flipH="1">
            <a:off x="6326156" y="1742963"/>
            <a:ext cx="765326" cy="2321785"/>
          </a:xfrm>
          <a:prstGeom prst="line">
            <a:avLst/>
          </a:prstGeom>
          <a:ln w="38100">
            <a:solidFill>
              <a:srgbClr val="E737C5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cxnSpLocks/>
            <a:endCxn id="29" idx="5"/>
          </p:cNvCxnSpPr>
          <p:nvPr/>
        </p:nvCxnSpPr>
        <p:spPr>
          <a:xfrm flipH="1" flipV="1">
            <a:off x="10476873" y="1704877"/>
            <a:ext cx="561514" cy="3641564"/>
          </a:xfrm>
          <a:prstGeom prst="line">
            <a:avLst/>
          </a:prstGeom>
          <a:ln w="38100">
            <a:solidFill>
              <a:srgbClr val="E737C5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/>
            <a:stCxn id="29" idx="2"/>
            <a:endCxn id="28" idx="6"/>
          </p:cNvCxnSpPr>
          <p:nvPr/>
        </p:nvCxnSpPr>
        <p:spPr>
          <a:xfrm flipH="1">
            <a:off x="7221511" y="1612933"/>
            <a:ext cx="3033388" cy="1"/>
          </a:xfrm>
          <a:prstGeom prst="line">
            <a:avLst/>
          </a:prstGeom>
          <a:ln w="38100">
            <a:solidFill>
              <a:srgbClr val="E737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/>
          <p:nvPr/>
        </p:nvSpPr>
        <p:spPr>
          <a:xfrm>
            <a:off x="6961452" y="1482904"/>
            <a:ext cx="260059" cy="26005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9" name="Oval 28"/>
          <p:cNvSpPr/>
          <p:nvPr/>
        </p:nvSpPr>
        <p:spPr>
          <a:xfrm>
            <a:off x="10254899" y="1482903"/>
            <a:ext cx="260059" cy="260059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5" name="TextBox 14"/>
          <p:cNvSpPr txBox="1"/>
          <p:nvPr/>
        </p:nvSpPr>
        <p:spPr>
          <a:xfrm>
            <a:off x="6561556" y="3258376"/>
            <a:ext cx="17399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600" i="1" dirty="0"/>
              <a:t>Inter </a:t>
            </a:r>
            <a:r>
              <a:rPr lang="en-ZA" sz="1600" i="1" dirty="0" err="1"/>
              <a:t>vivos</a:t>
            </a:r>
            <a:r>
              <a:rPr lang="en-ZA" sz="1600" i="1" dirty="0"/>
              <a:t> </a:t>
            </a:r>
            <a:r>
              <a:rPr lang="en-ZA" sz="1600" dirty="0"/>
              <a:t>transfer by author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8897934" y="1613909"/>
            <a:ext cx="470008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>
            <a:cxnSpLocks/>
          </p:cNvCxnSpPr>
          <p:nvPr/>
        </p:nvCxnSpPr>
        <p:spPr>
          <a:xfrm>
            <a:off x="9685183" y="1612932"/>
            <a:ext cx="311021" cy="4087"/>
          </a:xfrm>
          <a:prstGeom prst="line">
            <a:avLst/>
          </a:prstGeom>
          <a:ln w="5715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Left Brace 20"/>
          <p:cNvSpPr/>
          <p:nvPr/>
        </p:nvSpPr>
        <p:spPr>
          <a:xfrm rot="5400000" flipV="1">
            <a:off x="5713397" y="-1765920"/>
            <a:ext cx="97539" cy="5137521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8" name="Left Brace 47"/>
          <p:cNvSpPr/>
          <p:nvPr/>
        </p:nvSpPr>
        <p:spPr>
          <a:xfrm rot="16200000">
            <a:off x="9804318" y="1668436"/>
            <a:ext cx="100362" cy="28341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9" name="Left Brace 48"/>
          <p:cNvSpPr/>
          <p:nvPr/>
        </p:nvSpPr>
        <p:spPr>
          <a:xfrm rot="5400000" flipV="1">
            <a:off x="9082759" y="1224597"/>
            <a:ext cx="100361" cy="470009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65" name="TextBox 64"/>
          <p:cNvSpPr txBox="1"/>
          <p:nvPr/>
        </p:nvSpPr>
        <p:spPr>
          <a:xfrm>
            <a:off x="5310469" y="454959"/>
            <a:ext cx="862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dirty="0"/>
              <a:t>56 Years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9423124" y="1946473"/>
            <a:ext cx="862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dirty="0"/>
              <a:t>5 Years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8516854" y="912036"/>
            <a:ext cx="12321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dirty="0"/>
              <a:t>2 – 10  Years</a:t>
            </a:r>
          </a:p>
        </p:txBody>
      </p:sp>
      <p:cxnSp>
        <p:nvCxnSpPr>
          <p:cNvPr id="69" name="Straight Connector 68"/>
          <p:cNvCxnSpPr>
            <a:cxnSpLocks/>
          </p:cNvCxnSpPr>
          <p:nvPr/>
        </p:nvCxnSpPr>
        <p:spPr>
          <a:xfrm>
            <a:off x="5607698" y="4081863"/>
            <a:ext cx="268293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7544984" y="1613909"/>
            <a:ext cx="470008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>
            <a:cxnSpLocks/>
          </p:cNvCxnSpPr>
          <p:nvPr/>
        </p:nvCxnSpPr>
        <p:spPr>
          <a:xfrm>
            <a:off x="8332233" y="1612932"/>
            <a:ext cx="311021" cy="4087"/>
          </a:xfrm>
          <a:prstGeom prst="line">
            <a:avLst/>
          </a:prstGeom>
          <a:ln w="5715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Left Brace 72"/>
          <p:cNvSpPr/>
          <p:nvPr/>
        </p:nvSpPr>
        <p:spPr>
          <a:xfrm rot="16200000">
            <a:off x="8451368" y="1668436"/>
            <a:ext cx="100362" cy="28341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4" name="Left Brace 73"/>
          <p:cNvSpPr/>
          <p:nvPr/>
        </p:nvSpPr>
        <p:spPr>
          <a:xfrm rot="5400000" flipV="1">
            <a:off x="7729809" y="1224597"/>
            <a:ext cx="100361" cy="470009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6" name="TextBox 75"/>
          <p:cNvSpPr txBox="1"/>
          <p:nvPr/>
        </p:nvSpPr>
        <p:spPr>
          <a:xfrm>
            <a:off x="8070174" y="1946473"/>
            <a:ext cx="862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dirty="0"/>
              <a:t>5 Years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7163904" y="912036"/>
            <a:ext cx="12321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dirty="0"/>
              <a:t>2 – 10  Years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7990693" y="431858"/>
            <a:ext cx="11507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dirty="0"/>
              <a:t>10/27/1998</a:t>
            </a:r>
          </a:p>
        </p:txBody>
      </p:sp>
      <p:cxnSp>
        <p:nvCxnSpPr>
          <p:cNvPr id="79" name="Straight Connector 78"/>
          <p:cNvCxnSpPr>
            <a:cxnSpLocks/>
            <a:endCxn id="78" idx="2"/>
          </p:cNvCxnSpPr>
          <p:nvPr/>
        </p:nvCxnSpPr>
        <p:spPr>
          <a:xfrm flipH="1" flipV="1">
            <a:off x="8566083" y="739635"/>
            <a:ext cx="145921" cy="860306"/>
          </a:xfrm>
          <a:prstGeom prst="line">
            <a:avLst/>
          </a:prstGeom>
          <a:ln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Left Brace 79"/>
          <p:cNvSpPr/>
          <p:nvPr/>
        </p:nvSpPr>
        <p:spPr>
          <a:xfrm rot="5400000" flipV="1">
            <a:off x="6377669" y="-2900933"/>
            <a:ext cx="123250" cy="6491777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81" name="TextBox 80"/>
          <p:cNvSpPr txBox="1"/>
          <p:nvPr/>
        </p:nvSpPr>
        <p:spPr>
          <a:xfrm>
            <a:off x="5997429" y="-55084"/>
            <a:ext cx="862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dirty="0"/>
              <a:t>75 Years</a:t>
            </a:r>
          </a:p>
        </p:txBody>
      </p:sp>
      <p:cxnSp>
        <p:nvCxnSpPr>
          <p:cNvPr id="83" name="Straight Connector 82"/>
          <p:cNvCxnSpPr/>
          <p:nvPr/>
        </p:nvCxnSpPr>
        <p:spPr>
          <a:xfrm flipV="1">
            <a:off x="8330927" y="851610"/>
            <a:ext cx="0" cy="761322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>
            <a:cxnSpLocks/>
          </p:cNvCxnSpPr>
          <p:nvPr/>
        </p:nvCxnSpPr>
        <p:spPr>
          <a:xfrm flipV="1">
            <a:off x="9685182" y="390547"/>
            <a:ext cx="0" cy="1205384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>
            <a:cxnSpLocks/>
          </p:cNvCxnSpPr>
          <p:nvPr/>
        </p:nvCxnSpPr>
        <p:spPr>
          <a:xfrm flipV="1">
            <a:off x="3193405" y="406581"/>
            <a:ext cx="0" cy="4301827"/>
          </a:xfrm>
          <a:prstGeom prst="line">
            <a:avLst/>
          </a:prstGeom>
          <a:ln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529314" y="1225367"/>
            <a:ext cx="2743354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ZA" sz="1600" b="1" dirty="0"/>
              <a:t>§304 termination rules apply if transfer made before 1978</a:t>
            </a:r>
          </a:p>
        </p:txBody>
      </p:sp>
      <p:sp>
        <p:nvSpPr>
          <p:cNvPr id="41" name="Oval 40"/>
          <p:cNvSpPr/>
          <p:nvPr/>
        </p:nvSpPr>
        <p:spPr>
          <a:xfrm>
            <a:off x="3193408" y="4088371"/>
            <a:ext cx="332964" cy="332964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7163904" y="2378973"/>
            <a:ext cx="190189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600" dirty="0">
                <a:solidFill>
                  <a:srgbClr val="00B050"/>
                </a:solidFill>
              </a:rPr>
              <a:t>By and for statutory beneficiaries</a:t>
            </a:r>
            <a:br>
              <a:rPr lang="en-ZA" sz="1600" dirty="0">
                <a:solidFill>
                  <a:srgbClr val="00B050"/>
                </a:solidFill>
              </a:rPr>
            </a:br>
            <a:r>
              <a:rPr lang="en-ZA" sz="1200" dirty="0">
                <a:solidFill>
                  <a:srgbClr val="00B050"/>
                </a:solidFill>
              </a:rPr>
              <a:t>(Non-waivable)</a:t>
            </a:r>
          </a:p>
        </p:txBody>
      </p:sp>
      <p:cxnSp>
        <p:nvCxnSpPr>
          <p:cNvPr id="91" name="Straight Arrow Connector 90"/>
          <p:cNvCxnSpPr>
            <a:cxnSpLocks/>
          </p:cNvCxnSpPr>
          <p:nvPr/>
        </p:nvCxnSpPr>
        <p:spPr>
          <a:xfrm flipH="1" flipV="1">
            <a:off x="7779987" y="1612933"/>
            <a:ext cx="83716" cy="798398"/>
          </a:xfrm>
          <a:prstGeom prst="straightConnector1">
            <a:avLst/>
          </a:prstGeom>
          <a:ln>
            <a:solidFill>
              <a:srgbClr val="00B05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>
            <a:cxnSpLocks/>
          </p:cNvCxnSpPr>
          <p:nvPr/>
        </p:nvCxnSpPr>
        <p:spPr>
          <a:xfrm flipV="1">
            <a:off x="7925273" y="1621995"/>
            <a:ext cx="478077" cy="789336"/>
          </a:xfrm>
          <a:prstGeom prst="straightConnector1">
            <a:avLst/>
          </a:prstGeom>
          <a:ln>
            <a:solidFill>
              <a:srgbClr val="FF66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>
            <a:cxnSpLocks/>
          </p:cNvCxnSpPr>
          <p:nvPr/>
        </p:nvCxnSpPr>
        <p:spPr>
          <a:xfrm flipV="1">
            <a:off x="8712004" y="1612931"/>
            <a:ext cx="428716" cy="798400"/>
          </a:xfrm>
          <a:prstGeom prst="straightConnector1">
            <a:avLst/>
          </a:prstGeom>
          <a:ln>
            <a:solidFill>
              <a:srgbClr val="00B05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>
            <a:cxnSpLocks/>
          </p:cNvCxnSpPr>
          <p:nvPr/>
        </p:nvCxnSpPr>
        <p:spPr>
          <a:xfrm flipV="1">
            <a:off x="8788400" y="1630912"/>
            <a:ext cx="1042152" cy="780419"/>
          </a:xfrm>
          <a:prstGeom prst="straightConnector1">
            <a:avLst/>
          </a:prstGeom>
          <a:ln>
            <a:solidFill>
              <a:srgbClr val="FF66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5866660" y="3943076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62" name="Freeform: Shape 61"/>
          <p:cNvSpPr/>
          <p:nvPr/>
        </p:nvSpPr>
        <p:spPr>
          <a:xfrm>
            <a:off x="7778636" y="1213200"/>
            <a:ext cx="547687" cy="369020"/>
          </a:xfrm>
          <a:custGeom>
            <a:avLst/>
            <a:gdLst>
              <a:gd name="connsiteX0" fmla="*/ 0 w 547687"/>
              <a:gd name="connsiteY0" fmla="*/ 176139 h 369020"/>
              <a:gd name="connsiteX1" fmla="*/ 59531 w 547687"/>
              <a:gd name="connsiteY1" fmla="*/ 47551 h 369020"/>
              <a:gd name="connsiteX2" fmla="*/ 292893 w 547687"/>
              <a:gd name="connsiteY2" fmla="*/ 4689 h 369020"/>
              <a:gd name="connsiteX3" fmla="*/ 469106 w 547687"/>
              <a:gd name="connsiteY3" fmla="*/ 147564 h 369020"/>
              <a:gd name="connsiteX4" fmla="*/ 547687 w 547687"/>
              <a:gd name="connsiteY4" fmla="*/ 369020 h 369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687" h="369020">
                <a:moveTo>
                  <a:pt x="0" y="176139"/>
                </a:moveTo>
                <a:cubicBezTo>
                  <a:pt x="5358" y="126132"/>
                  <a:pt x="10716" y="76126"/>
                  <a:pt x="59531" y="47551"/>
                </a:cubicBezTo>
                <a:cubicBezTo>
                  <a:pt x="108347" y="18976"/>
                  <a:pt x="224631" y="-11980"/>
                  <a:pt x="292893" y="4689"/>
                </a:cubicBezTo>
                <a:cubicBezTo>
                  <a:pt x="361155" y="21358"/>
                  <a:pt x="426640" y="86842"/>
                  <a:pt x="469106" y="147564"/>
                </a:cubicBezTo>
                <a:cubicBezTo>
                  <a:pt x="511572" y="208286"/>
                  <a:pt x="529629" y="288653"/>
                  <a:pt x="547687" y="369020"/>
                </a:cubicBezTo>
              </a:path>
            </a:pathLst>
          </a:custGeom>
          <a:noFill/>
          <a:ln w="6350"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82" name="Freeform: Shape 81"/>
          <p:cNvSpPr/>
          <p:nvPr/>
        </p:nvSpPr>
        <p:spPr>
          <a:xfrm>
            <a:off x="9132937" y="1214055"/>
            <a:ext cx="547687" cy="369020"/>
          </a:xfrm>
          <a:custGeom>
            <a:avLst/>
            <a:gdLst>
              <a:gd name="connsiteX0" fmla="*/ 0 w 547687"/>
              <a:gd name="connsiteY0" fmla="*/ 176139 h 369020"/>
              <a:gd name="connsiteX1" fmla="*/ 59531 w 547687"/>
              <a:gd name="connsiteY1" fmla="*/ 47551 h 369020"/>
              <a:gd name="connsiteX2" fmla="*/ 292893 w 547687"/>
              <a:gd name="connsiteY2" fmla="*/ 4689 h 369020"/>
              <a:gd name="connsiteX3" fmla="*/ 469106 w 547687"/>
              <a:gd name="connsiteY3" fmla="*/ 147564 h 369020"/>
              <a:gd name="connsiteX4" fmla="*/ 547687 w 547687"/>
              <a:gd name="connsiteY4" fmla="*/ 369020 h 369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7687" h="369020">
                <a:moveTo>
                  <a:pt x="0" y="176139"/>
                </a:moveTo>
                <a:cubicBezTo>
                  <a:pt x="5358" y="126132"/>
                  <a:pt x="10716" y="76126"/>
                  <a:pt x="59531" y="47551"/>
                </a:cubicBezTo>
                <a:cubicBezTo>
                  <a:pt x="108347" y="18976"/>
                  <a:pt x="224631" y="-11980"/>
                  <a:pt x="292893" y="4689"/>
                </a:cubicBezTo>
                <a:cubicBezTo>
                  <a:pt x="361155" y="21358"/>
                  <a:pt x="426640" y="86842"/>
                  <a:pt x="469106" y="147564"/>
                </a:cubicBezTo>
                <a:cubicBezTo>
                  <a:pt x="511572" y="208286"/>
                  <a:pt x="529629" y="288653"/>
                  <a:pt x="547687" y="369020"/>
                </a:cubicBezTo>
              </a:path>
            </a:pathLst>
          </a:custGeom>
          <a:noFill/>
          <a:ln w="6350"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912239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>
            <a:cxnSpLocks/>
            <a:stCxn id="4" idx="6"/>
            <a:endCxn id="5" idx="2"/>
          </p:cNvCxnSpPr>
          <p:nvPr/>
        </p:nvCxnSpPr>
        <p:spPr>
          <a:xfrm>
            <a:off x="1031846" y="3849394"/>
            <a:ext cx="2031533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cxnSpLocks/>
          </p:cNvCxnSpPr>
          <p:nvPr/>
        </p:nvCxnSpPr>
        <p:spPr>
          <a:xfrm>
            <a:off x="3323438" y="3847113"/>
            <a:ext cx="5792570" cy="0"/>
          </a:xfrm>
          <a:prstGeom prst="line">
            <a:avLst/>
          </a:prstGeom>
          <a:ln w="571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cxnSpLocks/>
          </p:cNvCxnSpPr>
          <p:nvPr/>
        </p:nvCxnSpPr>
        <p:spPr>
          <a:xfrm flipH="1" flipV="1">
            <a:off x="901815" y="4078256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31903" y="5405701"/>
            <a:ext cx="1139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Creation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403927" y="5405701"/>
            <a:ext cx="1585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Publication</a:t>
            </a:r>
          </a:p>
        </p:txBody>
      </p:sp>
      <p:cxnSp>
        <p:nvCxnSpPr>
          <p:cNvPr id="53" name="Straight Arrow Connector 52"/>
          <p:cNvCxnSpPr>
            <a:cxnSpLocks/>
          </p:cNvCxnSpPr>
          <p:nvPr/>
        </p:nvCxnSpPr>
        <p:spPr>
          <a:xfrm flipH="1" flipV="1">
            <a:off x="3193406" y="4066535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403927" y="2791474"/>
            <a:ext cx="1591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Federal Copyright Protection</a:t>
            </a:r>
          </a:p>
        </p:txBody>
      </p:sp>
      <p:cxnSp>
        <p:nvCxnSpPr>
          <p:cNvPr id="58" name="Straight Connector 57"/>
          <p:cNvCxnSpPr>
            <a:cxnSpLocks/>
          </p:cNvCxnSpPr>
          <p:nvPr/>
        </p:nvCxnSpPr>
        <p:spPr>
          <a:xfrm flipH="1" flipV="1">
            <a:off x="1774273" y="3904014"/>
            <a:ext cx="539719" cy="1237463"/>
          </a:xfrm>
          <a:prstGeom prst="line">
            <a:avLst/>
          </a:prstGeom>
          <a:ln w="127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464489" y="5252750"/>
            <a:ext cx="1591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Public Domain</a:t>
            </a:r>
          </a:p>
        </p:txBody>
      </p:sp>
      <p:sp>
        <p:nvSpPr>
          <p:cNvPr id="5" name="Oval 4"/>
          <p:cNvSpPr/>
          <p:nvPr/>
        </p:nvSpPr>
        <p:spPr>
          <a:xfrm>
            <a:off x="3063379" y="3719364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" name="Oval 3"/>
          <p:cNvSpPr/>
          <p:nvPr/>
        </p:nvSpPr>
        <p:spPr>
          <a:xfrm>
            <a:off x="771787" y="3719364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29" name="Straight Connector 28"/>
          <p:cNvCxnSpPr>
            <a:cxnSpLocks/>
          </p:cNvCxnSpPr>
          <p:nvPr/>
        </p:nvCxnSpPr>
        <p:spPr>
          <a:xfrm flipH="1" flipV="1">
            <a:off x="5078767" y="3873309"/>
            <a:ext cx="552408" cy="1266555"/>
          </a:xfrm>
          <a:prstGeom prst="line">
            <a:avLst/>
          </a:prstGeom>
          <a:ln w="127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cxnSpLocks/>
          </p:cNvCxnSpPr>
          <p:nvPr/>
        </p:nvCxnSpPr>
        <p:spPr>
          <a:xfrm flipH="1" flipV="1">
            <a:off x="7240330" y="3873600"/>
            <a:ext cx="552408" cy="1266555"/>
          </a:xfrm>
          <a:prstGeom prst="line">
            <a:avLst/>
          </a:prstGeom>
          <a:ln w="127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cxnSpLocks/>
          </p:cNvCxnSpPr>
          <p:nvPr/>
        </p:nvCxnSpPr>
        <p:spPr>
          <a:xfrm flipH="1" flipV="1">
            <a:off x="9181047" y="3873309"/>
            <a:ext cx="552408" cy="1266555"/>
          </a:xfrm>
          <a:prstGeom prst="line">
            <a:avLst/>
          </a:prstGeom>
          <a:ln w="1016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9051018" y="3719364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34" name="Straight Connector 33"/>
          <p:cNvCxnSpPr>
            <a:cxnSpLocks/>
          </p:cNvCxnSpPr>
          <p:nvPr/>
        </p:nvCxnSpPr>
        <p:spPr>
          <a:xfrm>
            <a:off x="2313992" y="5190623"/>
            <a:ext cx="7433752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cxnSpLocks/>
          </p:cNvCxnSpPr>
          <p:nvPr/>
        </p:nvCxnSpPr>
        <p:spPr>
          <a:xfrm>
            <a:off x="9733455" y="5190623"/>
            <a:ext cx="1407954" cy="0"/>
          </a:xfrm>
          <a:prstGeom prst="line">
            <a:avLst/>
          </a:prstGeom>
          <a:ln w="1016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423395" y="3823043"/>
            <a:ext cx="1673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Life + 70 Years</a:t>
            </a:r>
          </a:p>
        </p:txBody>
      </p:sp>
    </p:spTree>
    <p:extLst>
      <p:ext uri="{BB962C8B-B14F-4D97-AF65-F5344CB8AC3E}">
        <p14:creationId xmlns:p14="http://schemas.microsoft.com/office/powerpoint/2010/main" val="2737211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>
            <a:cxnSpLocks/>
            <a:stCxn id="4" idx="6"/>
            <a:endCxn id="5" idx="2"/>
          </p:cNvCxnSpPr>
          <p:nvPr/>
        </p:nvCxnSpPr>
        <p:spPr>
          <a:xfrm>
            <a:off x="1031846" y="3849394"/>
            <a:ext cx="2031533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cxnSpLocks/>
          </p:cNvCxnSpPr>
          <p:nvPr/>
        </p:nvCxnSpPr>
        <p:spPr>
          <a:xfrm>
            <a:off x="3323438" y="3847113"/>
            <a:ext cx="5792570" cy="0"/>
          </a:xfrm>
          <a:prstGeom prst="line">
            <a:avLst/>
          </a:prstGeom>
          <a:ln w="571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cxnSpLocks/>
          </p:cNvCxnSpPr>
          <p:nvPr/>
        </p:nvCxnSpPr>
        <p:spPr>
          <a:xfrm flipH="1" flipV="1">
            <a:off x="901815" y="4078256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31903" y="5405701"/>
            <a:ext cx="1139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Creation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403927" y="5405701"/>
            <a:ext cx="1585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Publication</a:t>
            </a:r>
          </a:p>
        </p:txBody>
      </p:sp>
      <p:cxnSp>
        <p:nvCxnSpPr>
          <p:cNvPr id="53" name="Straight Arrow Connector 52"/>
          <p:cNvCxnSpPr>
            <a:cxnSpLocks/>
          </p:cNvCxnSpPr>
          <p:nvPr/>
        </p:nvCxnSpPr>
        <p:spPr>
          <a:xfrm flipH="1" flipV="1">
            <a:off x="3193406" y="4066535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403927" y="2791474"/>
            <a:ext cx="1591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Federal Copyright Protection</a:t>
            </a:r>
          </a:p>
        </p:txBody>
      </p:sp>
      <p:cxnSp>
        <p:nvCxnSpPr>
          <p:cNvPr id="58" name="Straight Connector 57"/>
          <p:cNvCxnSpPr>
            <a:cxnSpLocks/>
          </p:cNvCxnSpPr>
          <p:nvPr/>
        </p:nvCxnSpPr>
        <p:spPr>
          <a:xfrm flipH="1" flipV="1">
            <a:off x="1774273" y="3904014"/>
            <a:ext cx="539719" cy="1237463"/>
          </a:xfrm>
          <a:prstGeom prst="line">
            <a:avLst/>
          </a:prstGeom>
          <a:ln w="127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464489" y="5252750"/>
            <a:ext cx="1591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Public Domain</a:t>
            </a:r>
          </a:p>
        </p:txBody>
      </p:sp>
      <p:sp>
        <p:nvSpPr>
          <p:cNvPr id="4" name="Oval 3"/>
          <p:cNvSpPr/>
          <p:nvPr/>
        </p:nvSpPr>
        <p:spPr>
          <a:xfrm>
            <a:off x="771787" y="3719364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34" name="Straight Connector 33"/>
          <p:cNvCxnSpPr>
            <a:cxnSpLocks/>
          </p:cNvCxnSpPr>
          <p:nvPr/>
        </p:nvCxnSpPr>
        <p:spPr>
          <a:xfrm>
            <a:off x="2313992" y="5190623"/>
            <a:ext cx="7433752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</p:cNvCxnSpPr>
          <p:nvPr/>
        </p:nvCxnSpPr>
        <p:spPr>
          <a:xfrm>
            <a:off x="3791335" y="5190817"/>
            <a:ext cx="6052260" cy="0"/>
          </a:xfrm>
          <a:prstGeom prst="line">
            <a:avLst/>
          </a:prstGeom>
          <a:ln w="50800">
            <a:solidFill>
              <a:schemeClr val="tx1">
                <a:lumMod val="65000"/>
                <a:lumOff val="3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cxnSpLocks/>
          </p:cNvCxnSpPr>
          <p:nvPr/>
        </p:nvCxnSpPr>
        <p:spPr>
          <a:xfrm>
            <a:off x="3521476" y="4500750"/>
            <a:ext cx="5911773" cy="0"/>
          </a:xfrm>
          <a:prstGeom prst="line">
            <a:avLst/>
          </a:prstGeom>
          <a:ln w="50800">
            <a:solidFill>
              <a:schemeClr val="tx1">
                <a:lumMod val="65000"/>
                <a:lumOff val="3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cxnSpLocks/>
          </p:cNvCxnSpPr>
          <p:nvPr/>
        </p:nvCxnSpPr>
        <p:spPr>
          <a:xfrm>
            <a:off x="3521476" y="4320001"/>
            <a:ext cx="5836837" cy="0"/>
          </a:xfrm>
          <a:prstGeom prst="line">
            <a:avLst/>
          </a:prstGeom>
          <a:ln w="50800">
            <a:solidFill>
              <a:schemeClr val="tx1">
                <a:lumMod val="65000"/>
                <a:lumOff val="3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cxnSpLocks/>
          </p:cNvCxnSpPr>
          <p:nvPr/>
        </p:nvCxnSpPr>
        <p:spPr>
          <a:xfrm>
            <a:off x="3323438" y="4135020"/>
            <a:ext cx="5987639" cy="0"/>
          </a:xfrm>
          <a:prstGeom prst="line">
            <a:avLst/>
          </a:prstGeom>
          <a:ln w="50800">
            <a:solidFill>
              <a:schemeClr val="tx1">
                <a:lumMod val="65000"/>
                <a:lumOff val="3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cxnSpLocks/>
          </p:cNvCxnSpPr>
          <p:nvPr/>
        </p:nvCxnSpPr>
        <p:spPr>
          <a:xfrm flipH="1" flipV="1">
            <a:off x="9181047" y="3873309"/>
            <a:ext cx="552408" cy="1266555"/>
          </a:xfrm>
          <a:prstGeom prst="line">
            <a:avLst/>
          </a:prstGeom>
          <a:ln w="1016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9051018" y="3719364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26" name="Straight Connector 25"/>
          <p:cNvCxnSpPr>
            <a:cxnSpLocks/>
          </p:cNvCxnSpPr>
          <p:nvPr/>
        </p:nvCxnSpPr>
        <p:spPr>
          <a:xfrm flipH="1" flipV="1">
            <a:off x="3251616" y="3902400"/>
            <a:ext cx="539719" cy="1237463"/>
          </a:xfrm>
          <a:prstGeom prst="line">
            <a:avLst/>
          </a:prstGeom>
          <a:ln w="127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cxnSpLocks/>
          </p:cNvCxnSpPr>
          <p:nvPr/>
        </p:nvCxnSpPr>
        <p:spPr>
          <a:xfrm flipH="1" flipV="1">
            <a:off x="3244213" y="3896261"/>
            <a:ext cx="277263" cy="635705"/>
          </a:xfrm>
          <a:prstGeom prst="line">
            <a:avLst/>
          </a:prstGeom>
          <a:ln w="92075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/>
          <p:cNvSpPr/>
          <p:nvPr/>
        </p:nvSpPr>
        <p:spPr>
          <a:xfrm>
            <a:off x="3063379" y="3719364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7" name="TextBox 56"/>
          <p:cNvSpPr txBox="1"/>
          <p:nvPr/>
        </p:nvSpPr>
        <p:spPr>
          <a:xfrm>
            <a:off x="5423395" y="3823043"/>
            <a:ext cx="1673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Life + 70 Years</a:t>
            </a:r>
          </a:p>
        </p:txBody>
      </p:sp>
      <p:cxnSp>
        <p:nvCxnSpPr>
          <p:cNvPr id="29" name="Straight Connector 28"/>
          <p:cNvCxnSpPr>
            <a:cxnSpLocks/>
          </p:cNvCxnSpPr>
          <p:nvPr/>
        </p:nvCxnSpPr>
        <p:spPr>
          <a:xfrm flipH="1" flipV="1">
            <a:off x="5078767" y="3873309"/>
            <a:ext cx="552408" cy="1266555"/>
          </a:xfrm>
          <a:prstGeom prst="line">
            <a:avLst/>
          </a:prstGeom>
          <a:ln w="127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cxnSpLocks/>
          </p:cNvCxnSpPr>
          <p:nvPr/>
        </p:nvCxnSpPr>
        <p:spPr>
          <a:xfrm flipH="1" flipV="1">
            <a:off x="7240330" y="3873600"/>
            <a:ext cx="552408" cy="1266555"/>
          </a:xfrm>
          <a:prstGeom prst="line">
            <a:avLst/>
          </a:prstGeom>
          <a:ln w="127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>
            <a:cxnSpLocks/>
          </p:cNvCxnSpPr>
          <p:nvPr/>
        </p:nvCxnSpPr>
        <p:spPr>
          <a:xfrm flipH="1" flipV="1">
            <a:off x="4625375" y="3862139"/>
            <a:ext cx="163903" cy="423534"/>
          </a:xfrm>
          <a:prstGeom prst="line">
            <a:avLst/>
          </a:prstGeom>
          <a:ln w="127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cxnSpLocks/>
          </p:cNvCxnSpPr>
          <p:nvPr/>
        </p:nvCxnSpPr>
        <p:spPr>
          <a:xfrm flipH="1" flipV="1">
            <a:off x="8118819" y="3862800"/>
            <a:ext cx="177189" cy="424800"/>
          </a:xfrm>
          <a:prstGeom prst="line">
            <a:avLst/>
          </a:prstGeom>
          <a:ln w="127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cxnSpLocks/>
          </p:cNvCxnSpPr>
          <p:nvPr/>
        </p:nvCxnSpPr>
        <p:spPr>
          <a:xfrm flipH="1" flipV="1">
            <a:off x="6355293" y="3862800"/>
            <a:ext cx="160401" cy="424800"/>
          </a:xfrm>
          <a:prstGeom prst="line">
            <a:avLst/>
          </a:prstGeom>
          <a:ln w="127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cxnSpLocks/>
          </p:cNvCxnSpPr>
          <p:nvPr/>
        </p:nvCxnSpPr>
        <p:spPr>
          <a:xfrm>
            <a:off x="9733455" y="5190623"/>
            <a:ext cx="1407954" cy="0"/>
          </a:xfrm>
          <a:prstGeom prst="line">
            <a:avLst/>
          </a:prstGeom>
          <a:ln w="1016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7032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>
            <a:cxnSpLocks/>
            <a:stCxn id="4" idx="6"/>
            <a:endCxn id="5" idx="2"/>
          </p:cNvCxnSpPr>
          <p:nvPr/>
        </p:nvCxnSpPr>
        <p:spPr>
          <a:xfrm>
            <a:off x="1031846" y="4838438"/>
            <a:ext cx="2031533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cxnSpLocks/>
            <a:stCxn id="5" idx="7"/>
          </p:cNvCxnSpPr>
          <p:nvPr/>
        </p:nvCxnSpPr>
        <p:spPr>
          <a:xfrm flipV="1">
            <a:off x="3285353" y="4073106"/>
            <a:ext cx="642093" cy="6733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</p:cNvCxnSpPr>
          <p:nvPr/>
        </p:nvCxnSpPr>
        <p:spPr>
          <a:xfrm flipH="1">
            <a:off x="3914761" y="4077869"/>
            <a:ext cx="195419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cxnSpLocks/>
          </p:cNvCxnSpPr>
          <p:nvPr/>
        </p:nvCxnSpPr>
        <p:spPr>
          <a:xfrm>
            <a:off x="3272668" y="4930382"/>
            <a:ext cx="642093" cy="67338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cxnSpLocks/>
          </p:cNvCxnSpPr>
          <p:nvPr/>
        </p:nvCxnSpPr>
        <p:spPr>
          <a:xfrm>
            <a:off x="3895713" y="5596626"/>
            <a:ext cx="7829562" cy="0"/>
          </a:xfrm>
          <a:prstGeom prst="line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cxnSpLocks/>
          </p:cNvCxnSpPr>
          <p:nvPr/>
        </p:nvCxnSpPr>
        <p:spPr>
          <a:xfrm flipH="1">
            <a:off x="6126719" y="4064749"/>
            <a:ext cx="1954194" cy="0"/>
          </a:xfrm>
          <a:prstGeom prst="line">
            <a:avLst/>
          </a:prstGeom>
          <a:ln w="25400">
            <a:solidFill>
              <a:srgbClr val="E737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3193408" y="4088371"/>
            <a:ext cx="332964" cy="332964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cxnSp>
        <p:nvCxnSpPr>
          <p:cNvPr id="45" name="Straight Arrow Connector 44"/>
          <p:cNvCxnSpPr>
            <a:cxnSpLocks/>
          </p:cNvCxnSpPr>
          <p:nvPr/>
        </p:nvCxnSpPr>
        <p:spPr>
          <a:xfrm flipH="1" flipV="1">
            <a:off x="901815" y="5067300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31903" y="6394745"/>
            <a:ext cx="1139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Creation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403927" y="6394745"/>
            <a:ext cx="1585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Publication</a:t>
            </a:r>
          </a:p>
        </p:txBody>
      </p:sp>
      <p:cxnSp>
        <p:nvCxnSpPr>
          <p:cNvPr id="53" name="Straight Arrow Connector 52"/>
          <p:cNvCxnSpPr>
            <a:cxnSpLocks/>
          </p:cNvCxnSpPr>
          <p:nvPr/>
        </p:nvCxnSpPr>
        <p:spPr>
          <a:xfrm flipH="1" flipV="1">
            <a:off x="3193406" y="5055579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1231623" y="3900127"/>
            <a:ext cx="1591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Common Law Copyright Protection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593714" y="3158421"/>
            <a:ext cx="1591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Federal Copyright Protection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814639" y="4064748"/>
            <a:ext cx="1121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28 Years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835678" y="4081751"/>
            <a:ext cx="1121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28 Years</a:t>
            </a:r>
          </a:p>
        </p:txBody>
      </p:sp>
      <p:cxnSp>
        <p:nvCxnSpPr>
          <p:cNvPr id="58" name="Straight Connector 57"/>
          <p:cNvCxnSpPr>
            <a:cxnSpLocks/>
            <a:endCxn id="10" idx="5"/>
          </p:cNvCxnSpPr>
          <p:nvPr/>
        </p:nvCxnSpPr>
        <p:spPr>
          <a:xfrm flipH="1" flipV="1">
            <a:off x="6088634" y="4165050"/>
            <a:ext cx="616966" cy="1414575"/>
          </a:xfrm>
          <a:prstGeom prst="line">
            <a:avLst/>
          </a:prstGeom>
          <a:ln w="381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cxnSpLocks/>
          </p:cNvCxnSpPr>
          <p:nvPr/>
        </p:nvCxnSpPr>
        <p:spPr>
          <a:xfrm flipH="1" flipV="1">
            <a:off x="8301796" y="4153734"/>
            <a:ext cx="616966" cy="1414575"/>
          </a:xfrm>
          <a:prstGeom prst="line">
            <a:avLst/>
          </a:prstGeom>
          <a:ln w="381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213673" y="2183350"/>
            <a:ext cx="1585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Renewal</a:t>
            </a:r>
          </a:p>
        </p:txBody>
      </p:sp>
      <p:cxnSp>
        <p:nvCxnSpPr>
          <p:cNvPr id="64" name="Straight Arrow Connector 63"/>
          <p:cNvCxnSpPr>
            <a:cxnSpLocks/>
          </p:cNvCxnSpPr>
          <p:nvPr/>
        </p:nvCxnSpPr>
        <p:spPr>
          <a:xfrm flipH="1">
            <a:off x="5996689" y="2606519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804607" y="5679925"/>
            <a:ext cx="1591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Public Domain</a:t>
            </a:r>
          </a:p>
        </p:txBody>
      </p:sp>
      <p:sp>
        <p:nvSpPr>
          <p:cNvPr id="11" name="Oval 10"/>
          <p:cNvSpPr/>
          <p:nvPr/>
        </p:nvSpPr>
        <p:spPr>
          <a:xfrm>
            <a:off x="8080913" y="3934719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Oval 4"/>
          <p:cNvSpPr/>
          <p:nvPr/>
        </p:nvSpPr>
        <p:spPr>
          <a:xfrm>
            <a:off x="3063379" y="4708408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" name="Oval 3"/>
          <p:cNvSpPr/>
          <p:nvPr/>
        </p:nvSpPr>
        <p:spPr>
          <a:xfrm>
            <a:off x="771787" y="4708408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26" name="Straight Connector 25"/>
          <p:cNvCxnSpPr>
            <a:cxnSpLocks/>
          </p:cNvCxnSpPr>
          <p:nvPr/>
        </p:nvCxnSpPr>
        <p:spPr>
          <a:xfrm>
            <a:off x="5607698" y="4081863"/>
            <a:ext cx="268293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5866660" y="3943076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" name="Rectangle 1"/>
          <p:cNvSpPr/>
          <p:nvPr/>
        </p:nvSpPr>
        <p:spPr>
          <a:xfrm>
            <a:off x="6135873" y="3952149"/>
            <a:ext cx="54626" cy="232589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6190499" y="3291840"/>
            <a:ext cx="842761" cy="642879"/>
          </a:xfrm>
          <a:prstGeom prst="straightConnector1">
            <a:avLst/>
          </a:prstGeom>
          <a:ln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983798" y="3106884"/>
            <a:ext cx="23423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1600" dirty="0">
                <a:solidFill>
                  <a:srgbClr val="0070C0"/>
                </a:solidFill>
              </a:rPr>
              <a:t>Break in continuity of title</a:t>
            </a:r>
          </a:p>
        </p:txBody>
      </p:sp>
      <p:cxnSp>
        <p:nvCxnSpPr>
          <p:cNvPr id="33" name="Straight Arrow Connector 32"/>
          <p:cNvCxnSpPr>
            <a:cxnSpLocks/>
          </p:cNvCxnSpPr>
          <p:nvPr/>
        </p:nvCxnSpPr>
        <p:spPr>
          <a:xfrm flipH="1">
            <a:off x="7658100" y="3644172"/>
            <a:ext cx="561927" cy="394428"/>
          </a:xfrm>
          <a:prstGeom prst="straightConnector1">
            <a:avLst/>
          </a:prstGeom>
          <a:ln>
            <a:solidFill>
              <a:srgbClr val="E737C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8170564" y="3459216"/>
            <a:ext cx="12936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600" dirty="0">
                <a:solidFill>
                  <a:srgbClr val="E737C5"/>
                </a:solidFill>
              </a:rPr>
              <a:t>“New estate”</a:t>
            </a:r>
          </a:p>
        </p:txBody>
      </p:sp>
      <p:cxnSp>
        <p:nvCxnSpPr>
          <p:cNvPr id="52" name="Straight Arrow Connector 51"/>
          <p:cNvCxnSpPr>
            <a:cxnSpLocks/>
            <a:stCxn id="59" idx="2"/>
          </p:cNvCxnSpPr>
          <p:nvPr/>
        </p:nvCxnSpPr>
        <p:spPr>
          <a:xfrm>
            <a:off x="4182996" y="2133072"/>
            <a:ext cx="1464488" cy="1903595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3260469" y="1548297"/>
            <a:ext cx="18450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600" dirty="0">
                <a:solidFill>
                  <a:srgbClr val="00B050"/>
                </a:solidFill>
              </a:rPr>
              <a:t>1-year renewal application window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31903" y="1477277"/>
            <a:ext cx="2434157" cy="116955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ZA" sz="1400" dirty="0">
                <a:solidFill>
                  <a:srgbClr val="00B050"/>
                </a:solidFill>
              </a:rPr>
              <a:t>Can be exercised by:</a:t>
            </a:r>
          </a:p>
          <a:p>
            <a:r>
              <a:rPr lang="en-ZA" sz="1400" dirty="0">
                <a:solidFill>
                  <a:srgbClr val="00B050"/>
                </a:solidFill>
              </a:rPr>
              <a:t>1.  Author</a:t>
            </a:r>
          </a:p>
          <a:p>
            <a:r>
              <a:rPr lang="en-ZA" sz="1400" dirty="0">
                <a:solidFill>
                  <a:srgbClr val="00B050"/>
                </a:solidFill>
              </a:rPr>
              <a:t>2.  Surviving spouse or children</a:t>
            </a:r>
          </a:p>
          <a:p>
            <a:r>
              <a:rPr lang="en-ZA" sz="1400" dirty="0">
                <a:solidFill>
                  <a:srgbClr val="00B050"/>
                </a:solidFill>
              </a:rPr>
              <a:t>3.  Author’s executor</a:t>
            </a:r>
          </a:p>
          <a:p>
            <a:r>
              <a:rPr lang="en-ZA" sz="1400" dirty="0">
                <a:solidFill>
                  <a:srgbClr val="00B050"/>
                </a:solidFill>
              </a:rPr>
              <a:t>4.  Author’s next of kin</a:t>
            </a:r>
          </a:p>
        </p:txBody>
      </p:sp>
      <p:cxnSp>
        <p:nvCxnSpPr>
          <p:cNvPr id="62" name="Straight Arrow Connector 61"/>
          <p:cNvCxnSpPr>
            <a:cxnSpLocks/>
            <a:endCxn id="59" idx="1"/>
          </p:cNvCxnSpPr>
          <p:nvPr/>
        </p:nvCxnSpPr>
        <p:spPr>
          <a:xfrm>
            <a:off x="2766060" y="1840684"/>
            <a:ext cx="494409" cy="1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72867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>
            <a:cxnSpLocks/>
            <a:stCxn id="4" idx="6"/>
            <a:endCxn id="5" idx="2"/>
          </p:cNvCxnSpPr>
          <p:nvPr/>
        </p:nvCxnSpPr>
        <p:spPr>
          <a:xfrm>
            <a:off x="1031846" y="4838438"/>
            <a:ext cx="2031533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cxnSpLocks/>
            <a:stCxn id="5" idx="7"/>
          </p:cNvCxnSpPr>
          <p:nvPr/>
        </p:nvCxnSpPr>
        <p:spPr>
          <a:xfrm flipV="1">
            <a:off x="3285353" y="4073106"/>
            <a:ext cx="642093" cy="6733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</p:cNvCxnSpPr>
          <p:nvPr/>
        </p:nvCxnSpPr>
        <p:spPr>
          <a:xfrm flipH="1">
            <a:off x="3914761" y="4077869"/>
            <a:ext cx="195419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cxnSpLocks/>
          </p:cNvCxnSpPr>
          <p:nvPr/>
        </p:nvCxnSpPr>
        <p:spPr>
          <a:xfrm>
            <a:off x="3272668" y="4930382"/>
            <a:ext cx="642093" cy="67338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cxnSpLocks/>
          </p:cNvCxnSpPr>
          <p:nvPr/>
        </p:nvCxnSpPr>
        <p:spPr>
          <a:xfrm>
            <a:off x="3895713" y="5596626"/>
            <a:ext cx="7829562" cy="0"/>
          </a:xfrm>
          <a:prstGeom prst="line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cxnSpLocks/>
            <a:stCxn id="11" idx="2"/>
          </p:cNvCxnSpPr>
          <p:nvPr/>
        </p:nvCxnSpPr>
        <p:spPr>
          <a:xfrm flipH="1">
            <a:off x="6126719" y="4064749"/>
            <a:ext cx="2971234" cy="0"/>
          </a:xfrm>
          <a:prstGeom prst="line">
            <a:avLst/>
          </a:prstGeom>
          <a:ln w="25400">
            <a:solidFill>
              <a:srgbClr val="E737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3193408" y="4088371"/>
            <a:ext cx="332964" cy="332964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cxnSp>
        <p:nvCxnSpPr>
          <p:cNvPr id="45" name="Straight Arrow Connector 44"/>
          <p:cNvCxnSpPr>
            <a:cxnSpLocks/>
          </p:cNvCxnSpPr>
          <p:nvPr/>
        </p:nvCxnSpPr>
        <p:spPr>
          <a:xfrm flipH="1" flipV="1">
            <a:off x="901815" y="5067300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31903" y="6394745"/>
            <a:ext cx="1139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Creation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403927" y="6394745"/>
            <a:ext cx="1585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Publication</a:t>
            </a:r>
          </a:p>
        </p:txBody>
      </p:sp>
      <p:cxnSp>
        <p:nvCxnSpPr>
          <p:cNvPr id="53" name="Straight Arrow Connector 52"/>
          <p:cNvCxnSpPr>
            <a:cxnSpLocks/>
          </p:cNvCxnSpPr>
          <p:nvPr/>
        </p:nvCxnSpPr>
        <p:spPr>
          <a:xfrm flipH="1" flipV="1">
            <a:off x="3193406" y="5055579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1231623" y="3900127"/>
            <a:ext cx="1591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Common Law Copyright Protection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593714" y="3158421"/>
            <a:ext cx="1591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Federal Copyright Protection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814639" y="4064748"/>
            <a:ext cx="1121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28 Years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6987822" y="4081751"/>
            <a:ext cx="1340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47 Years</a:t>
            </a:r>
          </a:p>
        </p:txBody>
      </p:sp>
      <p:cxnSp>
        <p:nvCxnSpPr>
          <p:cNvPr id="58" name="Straight Connector 57"/>
          <p:cNvCxnSpPr>
            <a:cxnSpLocks/>
            <a:endCxn id="10" idx="5"/>
          </p:cNvCxnSpPr>
          <p:nvPr/>
        </p:nvCxnSpPr>
        <p:spPr>
          <a:xfrm flipH="1" flipV="1">
            <a:off x="6088634" y="4165050"/>
            <a:ext cx="616966" cy="1414575"/>
          </a:xfrm>
          <a:prstGeom prst="line">
            <a:avLst/>
          </a:prstGeom>
          <a:ln w="381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cxnSpLocks/>
          </p:cNvCxnSpPr>
          <p:nvPr/>
        </p:nvCxnSpPr>
        <p:spPr>
          <a:xfrm flipH="1" flipV="1">
            <a:off x="9318836" y="4153734"/>
            <a:ext cx="616966" cy="1414575"/>
          </a:xfrm>
          <a:prstGeom prst="line">
            <a:avLst/>
          </a:prstGeom>
          <a:ln w="381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213673" y="2183350"/>
            <a:ext cx="1585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Renewal</a:t>
            </a:r>
          </a:p>
        </p:txBody>
      </p:sp>
      <p:cxnSp>
        <p:nvCxnSpPr>
          <p:cNvPr id="64" name="Straight Arrow Connector 63"/>
          <p:cNvCxnSpPr>
            <a:cxnSpLocks/>
          </p:cNvCxnSpPr>
          <p:nvPr/>
        </p:nvCxnSpPr>
        <p:spPr>
          <a:xfrm flipH="1">
            <a:off x="5996689" y="2606519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804607" y="5679925"/>
            <a:ext cx="1591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Public Domain</a:t>
            </a:r>
          </a:p>
        </p:txBody>
      </p:sp>
      <p:sp>
        <p:nvSpPr>
          <p:cNvPr id="11" name="Oval 10"/>
          <p:cNvSpPr/>
          <p:nvPr/>
        </p:nvSpPr>
        <p:spPr>
          <a:xfrm>
            <a:off x="9097953" y="3934719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Oval 4"/>
          <p:cNvSpPr/>
          <p:nvPr/>
        </p:nvSpPr>
        <p:spPr>
          <a:xfrm>
            <a:off x="3063379" y="4708408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" name="Oval 3"/>
          <p:cNvSpPr/>
          <p:nvPr/>
        </p:nvSpPr>
        <p:spPr>
          <a:xfrm>
            <a:off x="771787" y="4708408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26" name="Straight Connector 25"/>
          <p:cNvCxnSpPr>
            <a:cxnSpLocks/>
          </p:cNvCxnSpPr>
          <p:nvPr/>
        </p:nvCxnSpPr>
        <p:spPr>
          <a:xfrm>
            <a:off x="5607698" y="4081863"/>
            <a:ext cx="268293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5866660" y="3943076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7" name="TextBox 36"/>
          <p:cNvSpPr txBox="1"/>
          <p:nvPr/>
        </p:nvSpPr>
        <p:spPr>
          <a:xfrm>
            <a:off x="9676834" y="4153734"/>
            <a:ext cx="21912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600" dirty="0"/>
              <a:t>“Fell” out of copyright before CTEA could rescue them</a:t>
            </a:r>
          </a:p>
        </p:txBody>
      </p:sp>
    </p:spTree>
    <p:extLst>
      <p:ext uri="{BB962C8B-B14F-4D97-AF65-F5344CB8AC3E}">
        <p14:creationId xmlns:p14="http://schemas.microsoft.com/office/powerpoint/2010/main" val="2878762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>
            <a:cxnSpLocks/>
            <a:stCxn id="4" idx="6"/>
            <a:endCxn id="5" idx="2"/>
          </p:cNvCxnSpPr>
          <p:nvPr/>
        </p:nvCxnSpPr>
        <p:spPr>
          <a:xfrm>
            <a:off x="1031846" y="4838438"/>
            <a:ext cx="2031533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cxnSpLocks/>
            <a:stCxn id="5" idx="7"/>
          </p:cNvCxnSpPr>
          <p:nvPr/>
        </p:nvCxnSpPr>
        <p:spPr>
          <a:xfrm flipV="1">
            <a:off x="3285353" y="4073106"/>
            <a:ext cx="642093" cy="6733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</p:cNvCxnSpPr>
          <p:nvPr/>
        </p:nvCxnSpPr>
        <p:spPr>
          <a:xfrm flipH="1">
            <a:off x="3914761" y="4077869"/>
            <a:ext cx="195419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cxnSpLocks/>
          </p:cNvCxnSpPr>
          <p:nvPr/>
        </p:nvCxnSpPr>
        <p:spPr>
          <a:xfrm>
            <a:off x="3272668" y="4930382"/>
            <a:ext cx="642093" cy="67338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cxnSpLocks/>
          </p:cNvCxnSpPr>
          <p:nvPr/>
        </p:nvCxnSpPr>
        <p:spPr>
          <a:xfrm>
            <a:off x="3895713" y="5596626"/>
            <a:ext cx="7829562" cy="0"/>
          </a:xfrm>
          <a:prstGeom prst="line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cxnSpLocks/>
            <a:stCxn id="11" idx="2"/>
          </p:cNvCxnSpPr>
          <p:nvPr/>
        </p:nvCxnSpPr>
        <p:spPr>
          <a:xfrm flipH="1">
            <a:off x="6126719" y="4064749"/>
            <a:ext cx="4202878" cy="0"/>
          </a:xfrm>
          <a:prstGeom prst="line">
            <a:avLst/>
          </a:prstGeom>
          <a:ln w="25400">
            <a:solidFill>
              <a:srgbClr val="E737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3193408" y="4088371"/>
            <a:ext cx="332964" cy="332964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cxnSp>
        <p:nvCxnSpPr>
          <p:cNvPr id="45" name="Straight Arrow Connector 44"/>
          <p:cNvCxnSpPr>
            <a:cxnSpLocks/>
          </p:cNvCxnSpPr>
          <p:nvPr/>
        </p:nvCxnSpPr>
        <p:spPr>
          <a:xfrm flipH="1" flipV="1">
            <a:off x="901815" y="5067300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31903" y="6394745"/>
            <a:ext cx="1139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Creation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403927" y="6394745"/>
            <a:ext cx="1585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Publication</a:t>
            </a:r>
          </a:p>
        </p:txBody>
      </p:sp>
      <p:cxnSp>
        <p:nvCxnSpPr>
          <p:cNvPr id="53" name="Straight Arrow Connector 52"/>
          <p:cNvCxnSpPr>
            <a:cxnSpLocks/>
          </p:cNvCxnSpPr>
          <p:nvPr/>
        </p:nvCxnSpPr>
        <p:spPr>
          <a:xfrm flipH="1" flipV="1">
            <a:off x="3193406" y="5055579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1231623" y="3900127"/>
            <a:ext cx="1591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Common Law Copyright Protection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593714" y="3158421"/>
            <a:ext cx="1591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Federal Copyright Protection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814639" y="4064748"/>
            <a:ext cx="1121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28 Years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7684766" y="4081751"/>
            <a:ext cx="1121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67 Years</a:t>
            </a:r>
          </a:p>
        </p:txBody>
      </p:sp>
      <p:cxnSp>
        <p:nvCxnSpPr>
          <p:cNvPr id="58" name="Straight Connector 57"/>
          <p:cNvCxnSpPr>
            <a:cxnSpLocks/>
            <a:endCxn id="10" idx="5"/>
          </p:cNvCxnSpPr>
          <p:nvPr/>
        </p:nvCxnSpPr>
        <p:spPr>
          <a:xfrm flipH="1" flipV="1">
            <a:off x="6088634" y="4165050"/>
            <a:ext cx="616966" cy="1414575"/>
          </a:xfrm>
          <a:prstGeom prst="line">
            <a:avLst/>
          </a:prstGeom>
          <a:ln w="381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cxnSpLocks/>
          </p:cNvCxnSpPr>
          <p:nvPr/>
        </p:nvCxnSpPr>
        <p:spPr>
          <a:xfrm flipH="1" flipV="1">
            <a:off x="10550480" y="4153734"/>
            <a:ext cx="616966" cy="1414575"/>
          </a:xfrm>
          <a:prstGeom prst="line">
            <a:avLst/>
          </a:prstGeom>
          <a:ln w="381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213673" y="2183350"/>
            <a:ext cx="1585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Renewal</a:t>
            </a:r>
          </a:p>
        </p:txBody>
      </p:sp>
      <p:cxnSp>
        <p:nvCxnSpPr>
          <p:cNvPr id="64" name="Straight Arrow Connector 63"/>
          <p:cNvCxnSpPr>
            <a:cxnSpLocks/>
          </p:cNvCxnSpPr>
          <p:nvPr/>
        </p:nvCxnSpPr>
        <p:spPr>
          <a:xfrm flipH="1">
            <a:off x="5996689" y="2606519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804607" y="5679925"/>
            <a:ext cx="1591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Public Domain</a:t>
            </a:r>
          </a:p>
        </p:txBody>
      </p:sp>
      <p:sp>
        <p:nvSpPr>
          <p:cNvPr id="11" name="Oval 10"/>
          <p:cNvSpPr/>
          <p:nvPr/>
        </p:nvSpPr>
        <p:spPr>
          <a:xfrm>
            <a:off x="10329597" y="3934719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Oval 4"/>
          <p:cNvSpPr/>
          <p:nvPr/>
        </p:nvSpPr>
        <p:spPr>
          <a:xfrm>
            <a:off x="3063379" y="4708408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" name="Oval 3"/>
          <p:cNvSpPr/>
          <p:nvPr/>
        </p:nvSpPr>
        <p:spPr>
          <a:xfrm>
            <a:off x="771787" y="4708408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26" name="Straight Connector 25"/>
          <p:cNvCxnSpPr>
            <a:cxnSpLocks/>
          </p:cNvCxnSpPr>
          <p:nvPr/>
        </p:nvCxnSpPr>
        <p:spPr>
          <a:xfrm>
            <a:off x="5607698" y="4081863"/>
            <a:ext cx="268293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5866660" y="3943076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52" name="Straight Arrow Connector 51"/>
          <p:cNvCxnSpPr>
            <a:cxnSpLocks/>
            <a:stCxn id="59" idx="2"/>
          </p:cNvCxnSpPr>
          <p:nvPr/>
        </p:nvCxnSpPr>
        <p:spPr>
          <a:xfrm>
            <a:off x="4182996" y="2133072"/>
            <a:ext cx="1464488" cy="1903595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3260469" y="1548297"/>
            <a:ext cx="18450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600" dirty="0">
                <a:solidFill>
                  <a:srgbClr val="00B050"/>
                </a:solidFill>
              </a:rPr>
              <a:t>1-year renewal application window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31903" y="1477277"/>
            <a:ext cx="2434157" cy="116955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ZA" sz="1400" dirty="0">
                <a:solidFill>
                  <a:srgbClr val="00B050"/>
                </a:solidFill>
              </a:rPr>
              <a:t>Can be exercised by:</a:t>
            </a:r>
          </a:p>
          <a:p>
            <a:r>
              <a:rPr lang="en-ZA" sz="1400" dirty="0">
                <a:solidFill>
                  <a:srgbClr val="00B050"/>
                </a:solidFill>
              </a:rPr>
              <a:t>1.  Author</a:t>
            </a:r>
          </a:p>
          <a:p>
            <a:r>
              <a:rPr lang="en-ZA" sz="1400" dirty="0">
                <a:solidFill>
                  <a:srgbClr val="00B050"/>
                </a:solidFill>
              </a:rPr>
              <a:t>2.  Surviving spouse or children</a:t>
            </a:r>
          </a:p>
          <a:p>
            <a:r>
              <a:rPr lang="en-ZA" sz="1400" dirty="0">
                <a:solidFill>
                  <a:srgbClr val="00B050"/>
                </a:solidFill>
              </a:rPr>
              <a:t>3.  Author’s executor</a:t>
            </a:r>
          </a:p>
          <a:p>
            <a:r>
              <a:rPr lang="en-ZA" sz="1400" dirty="0">
                <a:solidFill>
                  <a:srgbClr val="00B050"/>
                </a:solidFill>
              </a:rPr>
              <a:t>4.  Author’s next of kin</a:t>
            </a:r>
          </a:p>
        </p:txBody>
      </p:sp>
      <p:cxnSp>
        <p:nvCxnSpPr>
          <p:cNvPr id="62" name="Straight Arrow Connector 61"/>
          <p:cNvCxnSpPr>
            <a:cxnSpLocks/>
            <a:endCxn id="59" idx="1"/>
          </p:cNvCxnSpPr>
          <p:nvPr/>
        </p:nvCxnSpPr>
        <p:spPr>
          <a:xfrm>
            <a:off x="2766060" y="1840684"/>
            <a:ext cx="494409" cy="1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cxnSpLocks/>
            <a:stCxn id="42" idx="2"/>
            <a:endCxn id="5" idx="0"/>
          </p:cNvCxnSpPr>
          <p:nvPr/>
        </p:nvCxnSpPr>
        <p:spPr>
          <a:xfrm>
            <a:off x="3059974" y="3791070"/>
            <a:ext cx="133435" cy="917338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2766060" y="3514071"/>
            <a:ext cx="587828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ZA" sz="1200" b="1" dirty="0"/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818027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>
            <a:cxnSpLocks/>
            <a:stCxn id="4" idx="6"/>
            <a:endCxn id="5" idx="2"/>
          </p:cNvCxnSpPr>
          <p:nvPr/>
        </p:nvCxnSpPr>
        <p:spPr>
          <a:xfrm>
            <a:off x="1031846" y="4838438"/>
            <a:ext cx="2031533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cxnSpLocks/>
            <a:stCxn id="5" idx="7"/>
          </p:cNvCxnSpPr>
          <p:nvPr/>
        </p:nvCxnSpPr>
        <p:spPr>
          <a:xfrm flipV="1">
            <a:off x="3285353" y="4073106"/>
            <a:ext cx="642093" cy="67338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</p:cNvCxnSpPr>
          <p:nvPr/>
        </p:nvCxnSpPr>
        <p:spPr>
          <a:xfrm flipH="1">
            <a:off x="3914761" y="4077869"/>
            <a:ext cx="195419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cxnSpLocks/>
          </p:cNvCxnSpPr>
          <p:nvPr/>
        </p:nvCxnSpPr>
        <p:spPr>
          <a:xfrm>
            <a:off x="3272668" y="4930382"/>
            <a:ext cx="642093" cy="673387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cxnSpLocks/>
          </p:cNvCxnSpPr>
          <p:nvPr/>
        </p:nvCxnSpPr>
        <p:spPr>
          <a:xfrm>
            <a:off x="3895713" y="5596626"/>
            <a:ext cx="7829562" cy="0"/>
          </a:xfrm>
          <a:prstGeom prst="line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>
            <a:cxnSpLocks/>
            <a:stCxn id="11" idx="2"/>
          </p:cNvCxnSpPr>
          <p:nvPr/>
        </p:nvCxnSpPr>
        <p:spPr>
          <a:xfrm flipH="1">
            <a:off x="6126719" y="4064749"/>
            <a:ext cx="4202878" cy="0"/>
          </a:xfrm>
          <a:prstGeom prst="line">
            <a:avLst/>
          </a:prstGeom>
          <a:ln w="25400">
            <a:solidFill>
              <a:srgbClr val="E737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/>
          <p:nvPr/>
        </p:nvSpPr>
        <p:spPr>
          <a:xfrm>
            <a:off x="3193408" y="4088371"/>
            <a:ext cx="332964" cy="332964"/>
          </a:xfrm>
          <a:prstGeom prst="ellips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</a:p>
        </p:txBody>
      </p:sp>
      <p:cxnSp>
        <p:nvCxnSpPr>
          <p:cNvPr id="45" name="Straight Arrow Connector 44"/>
          <p:cNvCxnSpPr>
            <a:cxnSpLocks/>
          </p:cNvCxnSpPr>
          <p:nvPr/>
        </p:nvCxnSpPr>
        <p:spPr>
          <a:xfrm flipH="1" flipV="1">
            <a:off x="901815" y="5067300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31903" y="6394745"/>
            <a:ext cx="1139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Creation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403927" y="6394745"/>
            <a:ext cx="1585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Publication</a:t>
            </a:r>
          </a:p>
        </p:txBody>
      </p:sp>
      <p:cxnSp>
        <p:nvCxnSpPr>
          <p:cNvPr id="53" name="Straight Arrow Connector 52"/>
          <p:cNvCxnSpPr>
            <a:cxnSpLocks/>
          </p:cNvCxnSpPr>
          <p:nvPr/>
        </p:nvCxnSpPr>
        <p:spPr>
          <a:xfrm flipH="1" flipV="1">
            <a:off x="3193406" y="5055579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1231623" y="3900127"/>
            <a:ext cx="1591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Common Law Copyright Protection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593714" y="3158421"/>
            <a:ext cx="1591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Federal Copyright Protection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814639" y="4064748"/>
            <a:ext cx="1121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28 Years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7684766" y="4081751"/>
            <a:ext cx="1121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67 Years</a:t>
            </a:r>
          </a:p>
        </p:txBody>
      </p:sp>
      <p:cxnSp>
        <p:nvCxnSpPr>
          <p:cNvPr id="61" name="Straight Connector 60"/>
          <p:cNvCxnSpPr>
            <a:cxnSpLocks/>
          </p:cNvCxnSpPr>
          <p:nvPr/>
        </p:nvCxnSpPr>
        <p:spPr>
          <a:xfrm flipH="1" flipV="1">
            <a:off x="10550480" y="4153734"/>
            <a:ext cx="616966" cy="1414575"/>
          </a:xfrm>
          <a:prstGeom prst="line">
            <a:avLst/>
          </a:prstGeom>
          <a:ln w="381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5213673" y="2183350"/>
            <a:ext cx="1585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Renewal</a:t>
            </a:r>
          </a:p>
        </p:txBody>
      </p:sp>
      <p:cxnSp>
        <p:nvCxnSpPr>
          <p:cNvPr id="64" name="Straight Arrow Connector 63"/>
          <p:cNvCxnSpPr>
            <a:cxnSpLocks/>
          </p:cNvCxnSpPr>
          <p:nvPr/>
        </p:nvCxnSpPr>
        <p:spPr>
          <a:xfrm flipH="1">
            <a:off x="5996689" y="2606519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804607" y="5679925"/>
            <a:ext cx="1591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Public Domain</a:t>
            </a:r>
          </a:p>
        </p:txBody>
      </p:sp>
      <p:sp>
        <p:nvSpPr>
          <p:cNvPr id="11" name="Oval 10"/>
          <p:cNvSpPr/>
          <p:nvPr/>
        </p:nvSpPr>
        <p:spPr>
          <a:xfrm>
            <a:off x="10329597" y="3934719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Oval 4"/>
          <p:cNvSpPr/>
          <p:nvPr/>
        </p:nvSpPr>
        <p:spPr>
          <a:xfrm>
            <a:off x="3063379" y="4708408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" name="Oval 3"/>
          <p:cNvSpPr/>
          <p:nvPr/>
        </p:nvSpPr>
        <p:spPr>
          <a:xfrm>
            <a:off x="771787" y="4708408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26" name="Straight Connector 25"/>
          <p:cNvCxnSpPr>
            <a:cxnSpLocks/>
          </p:cNvCxnSpPr>
          <p:nvPr/>
        </p:nvCxnSpPr>
        <p:spPr>
          <a:xfrm>
            <a:off x="5607698" y="4081863"/>
            <a:ext cx="268293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5866660" y="3943076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52" name="Straight Arrow Connector 51"/>
          <p:cNvCxnSpPr>
            <a:cxnSpLocks/>
            <a:stCxn id="60" idx="3"/>
          </p:cNvCxnSpPr>
          <p:nvPr/>
        </p:nvCxnSpPr>
        <p:spPr>
          <a:xfrm>
            <a:off x="4163948" y="2062053"/>
            <a:ext cx="1483536" cy="1974614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495300" y="1477277"/>
            <a:ext cx="3668648" cy="116955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ZA" sz="1400" dirty="0">
                <a:solidFill>
                  <a:srgbClr val="00B050"/>
                </a:solidFill>
              </a:rPr>
              <a:t>Voluntary renewal still encouraged by:</a:t>
            </a:r>
          </a:p>
          <a:p>
            <a:pPr marL="180975" indent="-180975">
              <a:buFont typeface="Wingdings" panose="05000000000000000000" pitchFamily="2" charset="2"/>
              <a:buChar char="§"/>
            </a:pPr>
            <a:r>
              <a:rPr lang="en-ZA" sz="1400" dirty="0">
                <a:solidFill>
                  <a:srgbClr val="00B050"/>
                </a:solidFill>
              </a:rPr>
              <a:t>Presumption of validity of renewal copyright;</a:t>
            </a:r>
          </a:p>
          <a:p>
            <a:pPr marL="180975" indent="-180975">
              <a:buFont typeface="Wingdings" panose="05000000000000000000" pitchFamily="2" charset="2"/>
              <a:buChar char="§"/>
            </a:pPr>
            <a:r>
              <a:rPr lang="en-ZA" sz="1400" dirty="0">
                <a:solidFill>
                  <a:srgbClr val="00B050"/>
                </a:solidFill>
              </a:rPr>
              <a:t>Assignee of author’s expectancy interest who voluntarily renews prevails if author dies in 28th year</a:t>
            </a:r>
          </a:p>
        </p:txBody>
      </p:sp>
      <p:cxnSp>
        <p:nvCxnSpPr>
          <p:cNvPr id="38" name="Straight Arrow Connector 37"/>
          <p:cNvCxnSpPr>
            <a:cxnSpLocks/>
            <a:stCxn id="42" idx="2"/>
            <a:endCxn id="5" idx="0"/>
          </p:cNvCxnSpPr>
          <p:nvPr/>
        </p:nvCxnSpPr>
        <p:spPr>
          <a:xfrm>
            <a:off x="3059974" y="3791070"/>
            <a:ext cx="133435" cy="917338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2766060" y="3514071"/>
            <a:ext cx="587828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ZA" sz="1200" b="1" dirty="0"/>
              <a:t>START</a:t>
            </a:r>
          </a:p>
        </p:txBody>
      </p:sp>
      <p:cxnSp>
        <p:nvCxnSpPr>
          <p:cNvPr id="33" name="Straight Arrow Connector 32"/>
          <p:cNvCxnSpPr>
            <a:cxnSpLocks/>
          </p:cNvCxnSpPr>
          <p:nvPr/>
        </p:nvCxnSpPr>
        <p:spPr>
          <a:xfrm flipV="1">
            <a:off x="7520362" y="2790979"/>
            <a:ext cx="309070" cy="1273769"/>
          </a:xfrm>
          <a:prstGeom prst="straightConnector1">
            <a:avLst/>
          </a:prstGeom>
          <a:ln>
            <a:solidFill>
              <a:srgbClr val="E737C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7829432" y="1405984"/>
            <a:ext cx="2434157" cy="1384995"/>
          </a:xfrm>
          <a:prstGeom prst="rect">
            <a:avLst/>
          </a:prstGeom>
          <a:noFill/>
          <a:ln>
            <a:solidFill>
              <a:srgbClr val="E737C5"/>
            </a:solidFill>
          </a:ln>
        </p:spPr>
        <p:txBody>
          <a:bodyPr wrap="square" rtlCol="0">
            <a:spAutoFit/>
          </a:bodyPr>
          <a:lstStyle/>
          <a:p>
            <a:r>
              <a:rPr lang="en-ZA" sz="1400" dirty="0">
                <a:solidFill>
                  <a:srgbClr val="E737C5"/>
                </a:solidFill>
              </a:rPr>
              <a:t>Beneficiaries of automatic renewal remain:</a:t>
            </a:r>
          </a:p>
          <a:p>
            <a:r>
              <a:rPr lang="en-ZA" sz="1400" dirty="0">
                <a:solidFill>
                  <a:srgbClr val="E737C5"/>
                </a:solidFill>
              </a:rPr>
              <a:t>1.  Author</a:t>
            </a:r>
          </a:p>
          <a:p>
            <a:r>
              <a:rPr lang="en-ZA" sz="1400" dirty="0">
                <a:solidFill>
                  <a:srgbClr val="E737C5"/>
                </a:solidFill>
              </a:rPr>
              <a:t>2.  Surviving spouse or children</a:t>
            </a:r>
          </a:p>
          <a:p>
            <a:r>
              <a:rPr lang="en-ZA" sz="1400" dirty="0">
                <a:solidFill>
                  <a:srgbClr val="E737C5"/>
                </a:solidFill>
              </a:rPr>
              <a:t>3.  Author’s executor</a:t>
            </a:r>
          </a:p>
          <a:p>
            <a:r>
              <a:rPr lang="en-ZA" sz="1400" dirty="0">
                <a:solidFill>
                  <a:srgbClr val="E737C5"/>
                </a:solidFill>
              </a:rPr>
              <a:t>4.  Author’s next of kin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0858963" y="3848283"/>
            <a:ext cx="11836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600" dirty="0"/>
              <a:t>Will begin to fall out of copyright in 2059</a:t>
            </a:r>
          </a:p>
        </p:txBody>
      </p:sp>
    </p:spTree>
    <p:extLst>
      <p:ext uri="{BB962C8B-B14F-4D97-AF65-F5344CB8AC3E}">
        <p14:creationId xmlns:p14="http://schemas.microsoft.com/office/powerpoint/2010/main" val="6406930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>
            <a:cxnSpLocks/>
            <a:stCxn id="4" idx="6"/>
            <a:endCxn id="5" idx="2"/>
          </p:cNvCxnSpPr>
          <p:nvPr/>
        </p:nvCxnSpPr>
        <p:spPr>
          <a:xfrm>
            <a:off x="1031846" y="3849394"/>
            <a:ext cx="2031533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cxnSpLocks/>
          </p:cNvCxnSpPr>
          <p:nvPr/>
        </p:nvCxnSpPr>
        <p:spPr>
          <a:xfrm>
            <a:off x="3323438" y="3847113"/>
            <a:ext cx="5792570" cy="0"/>
          </a:xfrm>
          <a:prstGeom prst="line">
            <a:avLst/>
          </a:prstGeom>
          <a:ln w="571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cxnSpLocks/>
          </p:cNvCxnSpPr>
          <p:nvPr/>
        </p:nvCxnSpPr>
        <p:spPr>
          <a:xfrm flipH="1" flipV="1">
            <a:off x="901815" y="4078256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31903" y="5405701"/>
            <a:ext cx="1139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Creation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346776" y="5405701"/>
            <a:ext cx="1691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Publication by 12/31/2002</a:t>
            </a:r>
          </a:p>
        </p:txBody>
      </p:sp>
      <p:cxnSp>
        <p:nvCxnSpPr>
          <p:cNvPr id="53" name="Straight Arrow Connector 52"/>
          <p:cNvCxnSpPr>
            <a:cxnSpLocks/>
          </p:cNvCxnSpPr>
          <p:nvPr/>
        </p:nvCxnSpPr>
        <p:spPr>
          <a:xfrm flipH="1" flipV="1">
            <a:off x="3193406" y="4066535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403927" y="2791474"/>
            <a:ext cx="1591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Federal Copyright Protection</a:t>
            </a:r>
          </a:p>
        </p:txBody>
      </p:sp>
      <p:cxnSp>
        <p:nvCxnSpPr>
          <p:cNvPr id="58" name="Straight Connector 57"/>
          <p:cNvCxnSpPr>
            <a:cxnSpLocks/>
          </p:cNvCxnSpPr>
          <p:nvPr/>
        </p:nvCxnSpPr>
        <p:spPr>
          <a:xfrm flipH="1" flipV="1">
            <a:off x="1774273" y="3904014"/>
            <a:ext cx="539719" cy="1237463"/>
          </a:xfrm>
          <a:prstGeom prst="line">
            <a:avLst/>
          </a:prstGeom>
          <a:ln w="127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464489" y="5252750"/>
            <a:ext cx="1591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Public Domain</a:t>
            </a:r>
          </a:p>
        </p:txBody>
      </p:sp>
      <p:sp>
        <p:nvSpPr>
          <p:cNvPr id="4" name="Oval 3"/>
          <p:cNvSpPr/>
          <p:nvPr/>
        </p:nvSpPr>
        <p:spPr>
          <a:xfrm>
            <a:off x="771787" y="3719364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34" name="Straight Connector 33"/>
          <p:cNvCxnSpPr>
            <a:cxnSpLocks/>
          </p:cNvCxnSpPr>
          <p:nvPr/>
        </p:nvCxnSpPr>
        <p:spPr>
          <a:xfrm>
            <a:off x="2313992" y="5190623"/>
            <a:ext cx="7433752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cxnSpLocks/>
          </p:cNvCxnSpPr>
          <p:nvPr/>
        </p:nvCxnSpPr>
        <p:spPr>
          <a:xfrm flipH="1" flipV="1">
            <a:off x="9181047" y="3873309"/>
            <a:ext cx="552408" cy="1266555"/>
          </a:xfrm>
          <a:prstGeom prst="line">
            <a:avLst/>
          </a:prstGeom>
          <a:ln w="1016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9051018" y="3719364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Oval 4"/>
          <p:cNvSpPr/>
          <p:nvPr/>
        </p:nvSpPr>
        <p:spPr>
          <a:xfrm>
            <a:off x="3063379" y="3719364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7" name="TextBox 56"/>
          <p:cNvSpPr txBox="1"/>
          <p:nvPr/>
        </p:nvSpPr>
        <p:spPr>
          <a:xfrm>
            <a:off x="5423395" y="3889718"/>
            <a:ext cx="16738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Life + 70 Years or 12/31/2047 </a:t>
            </a:r>
            <a:r>
              <a:rPr lang="en-ZA" sz="1400" dirty="0"/>
              <a:t>(whichever is later)</a:t>
            </a:r>
            <a:endParaRPr lang="en-ZA" dirty="0"/>
          </a:p>
        </p:txBody>
      </p:sp>
      <p:cxnSp>
        <p:nvCxnSpPr>
          <p:cNvPr id="29" name="Straight Connector 28"/>
          <p:cNvCxnSpPr>
            <a:cxnSpLocks/>
          </p:cNvCxnSpPr>
          <p:nvPr/>
        </p:nvCxnSpPr>
        <p:spPr>
          <a:xfrm flipH="1" flipV="1">
            <a:off x="5078767" y="3873309"/>
            <a:ext cx="552408" cy="1266555"/>
          </a:xfrm>
          <a:prstGeom prst="line">
            <a:avLst/>
          </a:prstGeom>
          <a:ln w="127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cxnSpLocks/>
          </p:cNvCxnSpPr>
          <p:nvPr/>
        </p:nvCxnSpPr>
        <p:spPr>
          <a:xfrm flipH="1" flipV="1">
            <a:off x="7240330" y="3873600"/>
            <a:ext cx="552408" cy="1266555"/>
          </a:xfrm>
          <a:prstGeom prst="line">
            <a:avLst/>
          </a:prstGeom>
          <a:ln w="127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cxnSpLocks/>
          </p:cNvCxnSpPr>
          <p:nvPr/>
        </p:nvCxnSpPr>
        <p:spPr>
          <a:xfrm>
            <a:off x="9733455" y="5190623"/>
            <a:ext cx="1407954" cy="0"/>
          </a:xfrm>
          <a:prstGeom prst="line">
            <a:avLst/>
          </a:prstGeom>
          <a:ln w="1016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6"/>
          <p:cNvSpPr/>
          <p:nvPr/>
        </p:nvSpPr>
        <p:spPr>
          <a:xfrm>
            <a:off x="1388268" y="3718800"/>
            <a:ext cx="260059" cy="260059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39" name="Straight Arrow Connector 38"/>
          <p:cNvCxnSpPr>
            <a:cxnSpLocks/>
            <a:stCxn id="40" idx="2"/>
          </p:cNvCxnSpPr>
          <p:nvPr/>
        </p:nvCxnSpPr>
        <p:spPr>
          <a:xfrm>
            <a:off x="764628" y="2796754"/>
            <a:ext cx="133435" cy="917338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470714" y="2519755"/>
            <a:ext cx="587828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ZA" sz="1200" b="1" dirty="0"/>
              <a:t>START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121242" y="4005899"/>
            <a:ext cx="752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1978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457849" y="1961579"/>
            <a:ext cx="26127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dirty="0"/>
              <a:t>Strong incentive for heirs</a:t>
            </a:r>
            <a:br>
              <a:rPr lang="en-ZA" dirty="0"/>
            </a:br>
            <a:r>
              <a:rPr lang="en-ZA" dirty="0"/>
              <a:t>of long dead authors to</a:t>
            </a:r>
            <a:br>
              <a:rPr lang="en-ZA" dirty="0"/>
            </a:br>
            <a:r>
              <a:rPr lang="en-ZA" dirty="0"/>
              <a:t>publish their works</a:t>
            </a:r>
          </a:p>
        </p:txBody>
      </p:sp>
      <p:cxnSp>
        <p:nvCxnSpPr>
          <p:cNvPr id="46" name="Straight Connector 45"/>
          <p:cNvCxnSpPr>
            <a:cxnSpLocks/>
          </p:cNvCxnSpPr>
          <p:nvPr/>
        </p:nvCxnSpPr>
        <p:spPr>
          <a:xfrm flipV="1">
            <a:off x="6983582" y="2884909"/>
            <a:ext cx="289957" cy="1181626"/>
          </a:xfrm>
          <a:prstGeom prst="line">
            <a:avLst/>
          </a:prstGeom>
          <a:ln w="127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8735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>
            <a:cxnSpLocks/>
            <a:stCxn id="4" idx="6"/>
            <a:endCxn id="5" idx="2"/>
          </p:cNvCxnSpPr>
          <p:nvPr/>
        </p:nvCxnSpPr>
        <p:spPr>
          <a:xfrm>
            <a:off x="1031846" y="3849394"/>
            <a:ext cx="2031533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cxnSpLocks/>
          </p:cNvCxnSpPr>
          <p:nvPr/>
        </p:nvCxnSpPr>
        <p:spPr>
          <a:xfrm>
            <a:off x="3323438" y="3847113"/>
            <a:ext cx="5792570" cy="0"/>
          </a:xfrm>
          <a:prstGeom prst="line">
            <a:avLst/>
          </a:prstGeom>
          <a:ln w="57150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cxnSpLocks/>
          </p:cNvCxnSpPr>
          <p:nvPr/>
        </p:nvCxnSpPr>
        <p:spPr>
          <a:xfrm flipH="1" flipV="1">
            <a:off x="901815" y="4078256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331903" y="5405701"/>
            <a:ext cx="1139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Creation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346776" y="5405701"/>
            <a:ext cx="16918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Publication</a:t>
            </a:r>
          </a:p>
        </p:txBody>
      </p:sp>
      <p:cxnSp>
        <p:nvCxnSpPr>
          <p:cNvPr id="53" name="Straight Arrow Connector 52"/>
          <p:cNvCxnSpPr>
            <a:cxnSpLocks/>
          </p:cNvCxnSpPr>
          <p:nvPr/>
        </p:nvCxnSpPr>
        <p:spPr>
          <a:xfrm flipH="1" flipV="1">
            <a:off x="3193406" y="4066535"/>
            <a:ext cx="2" cy="1252053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403927" y="2791474"/>
            <a:ext cx="1591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Federal Copyright Protection</a:t>
            </a:r>
          </a:p>
        </p:txBody>
      </p:sp>
      <p:cxnSp>
        <p:nvCxnSpPr>
          <p:cNvPr id="58" name="Straight Connector 57"/>
          <p:cNvCxnSpPr>
            <a:cxnSpLocks/>
          </p:cNvCxnSpPr>
          <p:nvPr/>
        </p:nvCxnSpPr>
        <p:spPr>
          <a:xfrm flipH="1" flipV="1">
            <a:off x="1774273" y="3904014"/>
            <a:ext cx="539719" cy="1237463"/>
          </a:xfrm>
          <a:prstGeom prst="line">
            <a:avLst/>
          </a:prstGeom>
          <a:ln w="127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5464489" y="5252750"/>
            <a:ext cx="15916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Public Domain</a:t>
            </a:r>
          </a:p>
        </p:txBody>
      </p:sp>
      <p:sp>
        <p:nvSpPr>
          <p:cNvPr id="4" name="Oval 3"/>
          <p:cNvSpPr/>
          <p:nvPr/>
        </p:nvSpPr>
        <p:spPr>
          <a:xfrm>
            <a:off x="771787" y="3719364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34" name="Straight Connector 33"/>
          <p:cNvCxnSpPr>
            <a:cxnSpLocks/>
          </p:cNvCxnSpPr>
          <p:nvPr/>
        </p:nvCxnSpPr>
        <p:spPr>
          <a:xfrm>
            <a:off x="2313992" y="5190623"/>
            <a:ext cx="7433752" cy="0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cxnSpLocks/>
          </p:cNvCxnSpPr>
          <p:nvPr/>
        </p:nvCxnSpPr>
        <p:spPr>
          <a:xfrm flipH="1" flipV="1">
            <a:off x="9181047" y="3873309"/>
            <a:ext cx="552408" cy="1266555"/>
          </a:xfrm>
          <a:prstGeom prst="line">
            <a:avLst/>
          </a:prstGeom>
          <a:ln w="1016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9051018" y="3719364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Oval 4"/>
          <p:cNvSpPr/>
          <p:nvPr/>
        </p:nvSpPr>
        <p:spPr>
          <a:xfrm>
            <a:off x="3063379" y="3719364"/>
            <a:ext cx="260059" cy="260059"/>
          </a:xfrm>
          <a:prstGeom prst="ellipse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7" name="TextBox 56"/>
          <p:cNvSpPr txBox="1"/>
          <p:nvPr/>
        </p:nvSpPr>
        <p:spPr>
          <a:xfrm>
            <a:off x="7971422" y="3226961"/>
            <a:ext cx="2419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2048 at the latest</a:t>
            </a:r>
          </a:p>
        </p:txBody>
      </p:sp>
      <p:cxnSp>
        <p:nvCxnSpPr>
          <p:cNvPr id="29" name="Straight Connector 28"/>
          <p:cNvCxnSpPr>
            <a:cxnSpLocks/>
          </p:cNvCxnSpPr>
          <p:nvPr/>
        </p:nvCxnSpPr>
        <p:spPr>
          <a:xfrm flipH="1" flipV="1">
            <a:off x="5078767" y="3873309"/>
            <a:ext cx="552408" cy="1266555"/>
          </a:xfrm>
          <a:prstGeom prst="line">
            <a:avLst/>
          </a:prstGeom>
          <a:ln w="127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>
            <a:cxnSpLocks/>
          </p:cNvCxnSpPr>
          <p:nvPr/>
        </p:nvCxnSpPr>
        <p:spPr>
          <a:xfrm flipH="1" flipV="1">
            <a:off x="7240330" y="3873600"/>
            <a:ext cx="552408" cy="1266555"/>
          </a:xfrm>
          <a:prstGeom prst="line">
            <a:avLst/>
          </a:prstGeom>
          <a:ln w="12700">
            <a:solidFill>
              <a:schemeClr val="tx1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cxnSpLocks/>
          </p:cNvCxnSpPr>
          <p:nvPr/>
        </p:nvCxnSpPr>
        <p:spPr>
          <a:xfrm>
            <a:off x="9733455" y="5190623"/>
            <a:ext cx="1407954" cy="0"/>
          </a:xfrm>
          <a:prstGeom prst="line">
            <a:avLst/>
          </a:prstGeom>
          <a:ln w="1016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cxnSpLocks/>
            <a:stCxn id="40" idx="2"/>
          </p:cNvCxnSpPr>
          <p:nvPr/>
        </p:nvCxnSpPr>
        <p:spPr>
          <a:xfrm>
            <a:off x="764628" y="2796754"/>
            <a:ext cx="133435" cy="917338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470714" y="2519755"/>
            <a:ext cx="587828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ZA" sz="1200" b="1" dirty="0"/>
              <a:t>START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23395" y="3823043"/>
            <a:ext cx="1673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dirty="0"/>
              <a:t>Life + 70 Years</a:t>
            </a:r>
          </a:p>
        </p:txBody>
      </p:sp>
    </p:spTree>
    <p:extLst>
      <p:ext uri="{BB962C8B-B14F-4D97-AF65-F5344CB8AC3E}">
        <p14:creationId xmlns:p14="http://schemas.microsoft.com/office/powerpoint/2010/main" val="3514522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516</Words>
  <Application>Microsoft Office PowerPoint</Application>
  <PresentationFormat>Widescreen</PresentationFormat>
  <Paragraphs>179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Marc Pelteret</dc:creator>
  <cp:lastModifiedBy>Marc Pelteret</cp:lastModifiedBy>
  <cp:revision>50</cp:revision>
  <dcterms:created xsi:type="dcterms:W3CDTF">2017-03-13T15:15:45Z</dcterms:created>
  <dcterms:modified xsi:type="dcterms:W3CDTF">2017-03-14T11:43:53Z</dcterms:modified>
</cp:coreProperties>
</file>