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42C6"/>
    <a:srgbClr val="FF2F2F"/>
    <a:srgbClr val="FFFF29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34235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512013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50192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31210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50257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731317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01450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34645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9537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13152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91246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A9C98-6C0D-4EDA-915A-6AF2C85C5431}" type="datetimeFigureOut">
              <a:rPr lang="en-ZA" smtClean="0"/>
              <a:t>2017/03/23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03674-25F3-42B1-A986-37EB91184E18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788123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: Rounded Corners 36"/>
          <p:cNvSpPr/>
          <p:nvPr/>
        </p:nvSpPr>
        <p:spPr>
          <a:xfrm>
            <a:off x="3808933" y="212637"/>
            <a:ext cx="1332000" cy="756000"/>
          </a:xfrm>
          <a:prstGeom prst="roundRect">
            <a:avLst/>
          </a:prstGeom>
          <a:solidFill>
            <a:srgbClr val="33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Composer</a:t>
            </a:r>
          </a:p>
        </p:txBody>
      </p:sp>
      <p:sp>
        <p:nvSpPr>
          <p:cNvPr id="38" name="Rectangle: Rounded Corners 37"/>
          <p:cNvSpPr/>
          <p:nvPr/>
        </p:nvSpPr>
        <p:spPr>
          <a:xfrm>
            <a:off x="5611853" y="1653248"/>
            <a:ext cx="1332000" cy="756000"/>
          </a:xfrm>
          <a:prstGeom prst="roundRect">
            <a:avLst/>
          </a:prstGeom>
          <a:solidFill>
            <a:srgbClr val="FF2F2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Publisher</a:t>
            </a:r>
          </a:p>
        </p:txBody>
      </p:sp>
      <p:sp>
        <p:nvSpPr>
          <p:cNvPr id="39" name="Rectangle: Rounded Corners 38"/>
          <p:cNvSpPr/>
          <p:nvPr/>
        </p:nvSpPr>
        <p:spPr>
          <a:xfrm>
            <a:off x="9341042" y="1465810"/>
            <a:ext cx="1332000" cy="756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Sheet Music Printer</a:t>
            </a:r>
          </a:p>
        </p:txBody>
      </p:sp>
      <p:sp>
        <p:nvSpPr>
          <p:cNvPr id="40" name="Rectangle: Rounded Corners 39"/>
          <p:cNvSpPr/>
          <p:nvPr/>
        </p:nvSpPr>
        <p:spPr>
          <a:xfrm>
            <a:off x="9824122" y="2800561"/>
            <a:ext cx="1332000" cy="756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Foreign </a:t>
            </a:r>
            <a:r>
              <a:rPr lang="en-ZA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Subpublisher</a:t>
            </a:r>
            <a:endParaRPr lang="en-ZA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Rectangle: Rounded Corners 40"/>
          <p:cNvSpPr/>
          <p:nvPr/>
        </p:nvSpPr>
        <p:spPr>
          <a:xfrm>
            <a:off x="9090877" y="3958064"/>
            <a:ext cx="1332000" cy="756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Movie Studio</a:t>
            </a:r>
          </a:p>
        </p:txBody>
      </p:sp>
      <p:sp>
        <p:nvSpPr>
          <p:cNvPr id="42" name="Rectangle: Rounded Corners 41"/>
          <p:cNvSpPr/>
          <p:nvPr/>
        </p:nvSpPr>
        <p:spPr>
          <a:xfrm>
            <a:off x="7880601" y="5553951"/>
            <a:ext cx="1332000" cy="756000"/>
          </a:xfrm>
          <a:prstGeom prst="roundRect">
            <a:avLst/>
          </a:prstGeom>
          <a:gradFill flip="none" rotWithShape="1">
            <a:gsLst>
              <a:gs pos="0">
                <a:srgbClr val="FF2F2F"/>
              </a:gs>
              <a:gs pos="100000">
                <a:srgbClr val="8D42C6"/>
              </a:gs>
            </a:gsLst>
            <a:lin ang="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Record Company</a:t>
            </a:r>
          </a:p>
        </p:txBody>
      </p:sp>
      <p:cxnSp>
        <p:nvCxnSpPr>
          <p:cNvPr id="43" name="Straight Arrow Connector 42"/>
          <p:cNvCxnSpPr>
            <a:cxnSpLocks/>
            <a:stCxn id="38" idx="2"/>
            <a:endCxn id="42" idx="0"/>
          </p:cNvCxnSpPr>
          <p:nvPr/>
        </p:nvCxnSpPr>
        <p:spPr>
          <a:xfrm>
            <a:off x="6277853" y="2409248"/>
            <a:ext cx="2268748" cy="3144703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: Rounded Corners 43"/>
          <p:cNvSpPr/>
          <p:nvPr/>
        </p:nvSpPr>
        <p:spPr>
          <a:xfrm>
            <a:off x="6665005" y="3556561"/>
            <a:ext cx="1332000" cy="756000"/>
          </a:xfrm>
          <a:prstGeom prst="roundRect">
            <a:avLst/>
          </a:prstGeom>
          <a:solidFill>
            <a:srgbClr val="FFFF2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Harry Fox Agency</a:t>
            </a:r>
          </a:p>
        </p:txBody>
      </p:sp>
      <p:cxnSp>
        <p:nvCxnSpPr>
          <p:cNvPr id="45" name="Straight Arrow Connector 44"/>
          <p:cNvCxnSpPr>
            <a:cxnSpLocks/>
            <a:endCxn id="41" idx="1"/>
          </p:cNvCxnSpPr>
          <p:nvPr/>
        </p:nvCxnSpPr>
        <p:spPr>
          <a:xfrm>
            <a:off x="6889375" y="2376890"/>
            <a:ext cx="2201502" cy="1959174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cxnSpLocks/>
            <a:stCxn id="38" idx="3"/>
            <a:endCxn id="40" idx="1"/>
          </p:cNvCxnSpPr>
          <p:nvPr/>
        </p:nvCxnSpPr>
        <p:spPr>
          <a:xfrm>
            <a:off x="6943853" y="2031248"/>
            <a:ext cx="2880269" cy="1147313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cxnSpLocks/>
            <a:endCxn id="39" idx="1"/>
          </p:cNvCxnSpPr>
          <p:nvPr/>
        </p:nvCxnSpPr>
        <p:spPr>
          <a:xfrm>
            <a:off x="6943853" y="1792583"/>
            <a:ext cx="2397189" cy="51227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928566" y="287976"/>
            <a:ext cx="16511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/>
              <a:t>Assignment of musical-works copyright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626667" y="2246768"/>
            <a:ext cx="165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 err="1"/>
              <a:t>Subpublishing</a:t>
            </a:r>
            <a:r>
              <a:rPr lang="en-ZA" sz="1400" i="1" dirty="0"/>
              <a:t> license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8272854" y="3189504"/>
            <a:ext cx="165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/>
              <a:t>Synchronization license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220387" y="4718141"/>
            <a:ext cx="135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/>
              <a:t>Mechanical license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623203" y="1305343"/>
            <a:ext cx="165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/>
              <a:t>Reproduction license</a:t>
            </a:r>
          </a:p>
        </p:txBody>
      </p:sp>
      <p:cxnSp>
        <p:nvCxnSpPr>
          <p:cNvPr id="57" name="Connector: Elbow 6"/>
          <p:cNvCxnSpPr>
            <a:stCxn id="37" idx="3"/>
            <a:endCxn id="38" idx="0"/>
          </p:cNvCxnSpPr>
          <p:nvPr/>
        </p:nvCxnSpPr>
        <p:spPr>
          <a:xfrm>
            <a:off x="5140933" y="590637"/>
            <a:ext cx="1136920" cy="1062611"/>
          </a:xfrm>
          <a:prstGeom prst="curvedConnector2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0938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/>
          <p:cNvCxnSpPr>
            <a:cxnSpLocks/>
            <a:stCxn id="9" idx="2"/>
            <a:endCxn id="15" idx="0"/>
          </p:cNvCxnSpPr>
          <p:nvPr/>
        </p:nvCxnSpPr>
        <p:spPr>
          <a:xfrm>
            <a:off x="6277853" y="2409248"/>
            <a:ext cx="2268748" cy="3144703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cxnSpLocks/>
            <a:endCxn id="14" idx="1"/>
          </p:cNvCxnSpPr>
          <p:nvPr/>
        </p:nvCxnSpPr>
        <p:spPr>
          <a:xfrm>
            <a:off x="6889375" y="2376890"/>
            <a:ext cx="2201502" cy="1959174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cxnSpLocks/>
            <a:stCxn id="9" idx="3"/>
            <a:endCxn id="12" idx="1"/>
          </p:cNvCxnSpPr>
          <p:nvPr/>
        </p:nvCxnSpPr>
        <p:spPr>
          <a:xfrm>
            <a:off x="6943853" y="2031248"/>
            <a:ext cx="2880269" cy="1147313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cxnSpLocks/>
            <a:endCxn id="11" idx="1"/>
          </p:cNvCxnSpPr>
          <p:nvPr/>
        </p:nvCxnSpPr>
        <p:spPr>
          <a:xfrm>
            <a:off x="6943853" y="1792583"/>
            <a:ext cx="2397189" cy="51227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063782" y="375297"/>
            <a:ext cx="16511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/>
              <a:t>Assignment of musical-works copyright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626667" y="2246768"/>
            <a:ext cx="165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 err="1"/>
              <a:t>Subpublishing</a:t>
            </a:r>
            <a:r>
              <a:rPr lang="en-ZA" sz="1400" i="1" dirty="0"/>
              <a:t> license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72854" y="3189504"/>
            <a:ext cx="165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/>
              <a:t>Synchronization license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220387" y="4718141"/>
            <a:ext cx="135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/>
              <a:t>Mechanical license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23203" y="1305343"/>
            <a:ext cx="165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/>
              <a:t>Reproduction license</a:t>
            </a:r>
          </a:p>
        </p:txBody>
      </p:sp>
      <p:cxnSp>
        <p:nvCxnSpPr>
          <p:cNvPr id="5" name="Connector: Elbow 4"/>
          <p:cNvCxnSpPr>
            <a:cxnSpLocks/>
            <a:stCxn id="9" idx="1"/>
            <a:endCxn id="19" idx="0"/>
          </p:cNvCxnSpPr>
          <p:nvPr/>
        </p:nvCxnSpPr>
        <p:spPr>
          <a:xfrm rot="10800000" flipV="1">
            <a:off x="2131293" y="2031247"/>
            <a:ext cx="3480561" cy="932475"/>
          </a:xfrm>
          <a:prstGeom prst="curvedConnector2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or: Elbow 6"/>
          <p:cNvCxnSpPr>
            <a:cxnSpLocks/>
          </p:cNvCxnSpPr>
          <p:nvPr/>
        </p:nvCxnSpPr>
        <p:spPr>
          <a:xfrm>
            <a:off x="5146300" y="578637"/>
            <a:ext cx="1152000" cy="1080000"/>
          </a:xfrm>
          <a:prstGeom prst="curvedConnector2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cxnSpLocks/>
          </p:cNvCxnSpPr>
          <p:nvPr/>
        </p:nvCxnSpPr>
        <p:spPr>
          <a:xfrm>
            <a:off x="5249643" y="3719723"/>
            <a:ext cx="2649289" cy="1890011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cxnSpLocks/>
            <a:stCxn id="15" idx="1"/>
            <a:endCxn id="34" idx="3"/>
          </p:cNvCxnSpPr>
          <p:nvPr/>
        </p:nvCxnSpPr>
        <p:spPr>
          <a:xfrm flipH="1" flipV="1">
            <a:off x="4185854" y="5606449"/>
            <a:ext cx="3694747" cy="325502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cxnSpLocks/>
            <a:stCxn id="19" idx="2"/>
            <a:endCxn id="26" idx="0"/>
          </p:cNvCxnSpPr>
          <p:nvPr/>
        </p:nvCxnSpPr>
        <p:spPr>
          <a:xfrm flipH="1">
            <a:off x="2122859" y="3908073"/>
            <a:ext cx="8433" cy="1316922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cxnSpLocks/>
            <a:endCxn id="34" idx="0"/>
          </p:cNvCxnSpPr>
          <p:nvPr/>
        </p:nvCxnSpPr>
        <p:spPr>
          <a:xfrm>
            <a:off x="2718566" y="3817856"/>
            <a:ext cx="801288" cy="1410593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cxnSpLocks/>
            <a:endCxn id="24" idx="0"/>
          </p:cNvCxnSpPr>
          <p:nvPr/>
        </p:nvCxnSpPr>
        <p:spPr>
          <a:xfrm flipH="1">
            <a:off x="725864" y="3817856"/>
            <a:ext cx="795990" cy="1407139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2520603" y="1676614"/>
            <a:ext cx="1524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ZA" sz="1400" i="1" dirty="0"/>
              <a:t>Performance license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291472" y="4341103"/>
            <a:ext cx="1677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Blanket     licenses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551294" y="4072259"/>
            <a:ext cx="16757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/>
              <a:t>Assignment of sound-recording copyright</a:t>
            </a:r>
          </a:p>
        </p:txBody>
      </p:sp>
      <p:sp>
        <p:nvSpPr>
          <p:cNvPr id="2" name="Rectangle: Rounded Corners 1"/>
          <p:cNvSpPr/>
          <p:nvPr/>
        </p:nvSpPr>
        <p:spPr>
          <a:xfrm>
            <a:off x="3808933" y="212637"/>
            <a:ext cx="1332000" cy="756000"/>
          </a:xfrm>
          <a:prstGeom prst="roundRect">
            <a:avLst/>
          </a:prstGeom>
          <a:solidFill>
            <a:srgbClr val="33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Composer</a:t>
            </a:r>
          </a:p>
        </p:txBody>
      </p:sp>
      <p:sp>
        <p:nvSpPr>
          <p:cNvPr id="11" name="Rectangle: Rounded Corners 10"/>
          <p:cNvSpPr/>
          <p:nvPr/>
        </p:nvSpPr>
        <p:spPr>
          <a:xfrm>
            <a:off x="9341042" y="1465810"/>
            <a:ext cx="1332000" cy="756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Sheet Music Printer</a:t>
            </a:r>
          </a:p>
        </p:txBody>
      </p:sp>
      <p:sp>
        <p:nvSpPr>
          <p:cNvPr id="12" name="Rectangle: Rounded Corners 11"/>
          <p:cNvSpPr/>
          <p:nvPr/>
        </p:nvSpPr>
        <p:spPr>
          <a:xfrm>
            <a:off x="9824122" y="2800561"/>
            <a:ext cx="1332000" cy="756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Foreign </a:t>
            </a:r>
            <a:r>
              <a:rPr lang="en-ZA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Subpublisher</a:t>
            </a:r>
            <a:endParaRPr lang="en-ZA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: Rounded Corners 13"/>
          <p:cNvSpPr/>
          <p:nvPr/>
        </p:nvSpPr>
        <p:spPr>
          <a:xfrm>
            <a:off x="9090877" y="3958064"/>
            <a:ext cx="1332000" cy="756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Movie Studio</a:t>
            </a:r>
          </a:p>
        </p:txBody>
      </p:sp>
      <p:sp>
        <p:nvSpPr>
          <p:cNvPr id="15" name="Rectangle: Rounded Corners 14"/>
          <p:cNvSpPr/>
          <p:nvPr/>
        </p:nvSpPr>
        <p:spPr>
          <a:xfrm>
            <a:off x="7880601" y="5553951"/>
            <a:ext cx="1332000" cy="756000"/>
          </a:xfrm>
          <a:prstGeom prst="roundRect">
            <a:avLst/>
          </a:prstGeom>
          <a:gradFill flip="none" rotWithShape="1">
            <a:gsLst>
              <a:gs pos="0">
                <a:srgbClr val="FF2F2F"/>
              </a:gs>
              <a:gs pos="100000">
                <a:srgbClr val="8D42C6"/>
              </a:gs>
            </a:gsLst>
            <a:lin ang="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Record Company</a:t>
            </a:r>
          </a:p>
        </p:txBody>
      </p:sp>
      <p:sp>
        <p:nvSpPr>
          <p:cNvPr id="13" name="Rectangle: Rounded Corners 12"/>
          <p:cNvSpPr/>
          <p:nvPr/>
        </p:nvSpPr>
        <p:spPr>
          <a:xfrm>
            <a:off x="6665005" y="3556561"/>
            <a:ext cx="1332000" cy="756000"/>
          </a:xfrm>
          <a:prstGeom prst="roundRect">
            <a:avLst/>
          </a:prstGeom>
          <a:solidFill>
            <a:srgbClr val="FFFF2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Harry Fox Agency</a:t>
            </a:r>
          </a:p>
        </p:txBody>
      </p:sp>
      <p:sp>
        <p:nvSpPr>
          <p:cNvPr id="24" name="Rectangle: Rounded Corners 23"/>
          <p:cNvSpPr/>
          <p:nvPr/>
        </p:nvSpPr>
        <p:spPr>
          <a:xfrm>
            <a:off x="59864" y="5224995"/>
            <a:ext cx="1332000" cy="756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Radio or TV Station</a:t>
            </a:r>
          </a:p>
        </p:txBody>
      </p:sp>
      <p:sp>
        <p:nvSpPr>
          <p:cNvPr id="26" name="Rectangle: Rounded Corners 25"/>
          <p:cNvSpPr/>
          <p:nvPr/>
        </p:nvSpPr>
        <p:spPr>
          <a:xfrm>
            <a:off x="1456859" y="5224995"/>
            <a:ext cx="1332000" cy="756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Restaurant</a:t>
            </a:r>
          </a:p>
        </p:txBody>
      </p:sp>
      <p:sp>
        <p:nvSpPr>
          <p:cNvPr id="34" name="Rectangle: Rounded Corners 33"/>
          <p:cNvSpPr/>
          <p:nvPr/>
        </p:nvSpPr>
        <p:spPr>
          <a:xfrm>
            <a:off x="2853854" y="5228449"/>
            <a:ext cx="1332000" cy="756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Webcaster</a:t>
            </a:r>
          </a:p>
        </p:txBody>
      </p:sp>
      <p:sp>
        <p:nvSpPr>
          <p:cNvPr id="33" name="Rectangle: Rounded Corners 32"/>
          <p:cNvSpPr/>
          <p:nvPr/>
        </p:nvSpPr>
        <p:spPr>
          <a:xfrm>
            <a:off x="5097688" y="5387750"/>
            <a:ext cx="1750741" cy="756000"/>
          </a:xfrm>
          <a:prstGeom prst="roundRect">
            <a:avLst/>
          </a:prstGeom>
          <a:solidFill>
            <a:srgbClr val="FFFF2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SoundExchange</a:t>
            </a:r>
            <a:endParaRPr lang="en-Z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: Rounded Corners 22"/>
          <p:cNvSpPr/>
          <p:nvPr/>
        </p:nvSpPr>
        <p:spPr>
          <a:xfrm>
            <a:off x="3946854" y="3015874"/>
            <a:ext cx="1332000" cy="756000"/>
          </a:xfrm>
          <a:prstGeom prst="roundRect">
            <a:avLst/>
          </a:prstGeom>
          <a:solidFill>
            <a:srgbClr val="33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Performer</a:t>
            </a:r>
          </a:p>
        </p:txBody>
      </p:sp>
      <p:sp>
        <p:nvSpPr>
          <p:cNvPr id="19" name="Rectangle: Rounded Corners 18"/>
          <p:cNvSpPr/>
          <p:nvPr/>
        </p:nvSpPr>
        <p:spPr>
          <a:xfrm>
            <a:off x="1465292" y="2963723"/>
            <a:ext cx="1332000" cy="944350"/>
          </a:xfrm>
          <a:prstGeom prst="roundRect">
            <a:avLst/>
          </a:prstGeom>
          <a:solidFill>
            <a:srgbClr val="FFFF2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BMI</a:t>
            </a:r>
          </a:p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ASCAP</a:t>
            </a:r>
          </a:p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SESAC</a:t>
            </a:r>
          </a:p>
        </p:txBody>
      </p:sp>
      <p:sp>
        <p:nvSpPr>
          <p:cNvPr id="9" name="Rectangle: Rounded Corners 8"/>
          <p:cNvSpPr/>
          <p:nvPr/>
        </p:nvSpPr>
        <p:spPr>
          <a:xfrm>
            <a:off x="5611853" y="1653248"/>
            <a:ext cx="1332000" cy="756000"/>
          </a:xfrm>
          <a:prstGeom prst="roundRect">
            <a:avLst/>
          </a:prstGeom>
          <a:solidFill>
            <a:srgbClr val="FF2F2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Publisher</a:t>
            </a:r>
          </a:p>
        </p:txBody>
      </p:sp>
    </p:spTree>
    <p:extLst>
      <p:ext uri="{BB962C8B-B14F-4D97-AF65-F5344CB8AC3E}">
        <p14:creationId xmlns:p14="http://schemas.microsoft.com/office/powerpoint/2010/main" val="3191756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/>
          <p:cNvCxnSpPr>
            <a:cxnSpLocks/>
            <a:stCxn id="9" idx="2"/>
            <a:endCxn id="15" idx="0"/>
          </p:cNvCxnSpPr>
          <p:nvPr/>
        </p:nvCxnSpPr>
        <p:spPr>
          <a:xfrm>
            <a:off x="6277853" y="2409248"/>
            <a:ext cx="2268748" cy="3144703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cxnSpLocks/>
            <a:endCxn id="14" idx="1"/>
          </p:cNvCxnSpPr>
          <p:nvPr/>
        </p:nvCxnSpPr>
        <p:spPr>
          <a:xfrm>
            <a:off x="6889375" y="2376890"/>
            <a:ext cx="2201502" cy="1959174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cxnSpLocks/>
            <a:stCxn id="9" idx="3"/>
            <a:endCxn id="12" idx="1"/>
          </p:cNvCxnSpPr>
          <p:nvPr/>
        </p:nvCxnSpPr>
        <p:spPr>
          <a:xfrm>
            <a:off x="6943853" y="2031248"/>
            <a:ext cx="2880269" cy="1147313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cxnSpLocks/>
            <a:endCxn id="11" idx="1"/>
          </p:cNvCxnSpPr>
          <p:nvPr/>
        </p:nvCxnSpPr>
        <p:spPr>
          <a:xfrm>
            <a:off x="6943853" y="1792583"/>
            <a:ext cx="2397189" cy="51227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229416" y="335655"/>
            <a:ext cx="16511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/>
              <a:t>Assignment of musical-works copyright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626667" y="2246768"/>
            <a:ext cx="165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 err="1"/>
              <a:t>Subpublishing</a:t>
            </a:r>
            <a:r>
              <a:rPr lang="en-ZA" sz="1400" i="1" dirty="0"/>
              <a:t> license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72854" y="3189504"/>
            <a:ext cx="165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/>
              <a:t>Synchronization license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220387" y="4718141"/>
            <a:ext cx="1352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/>
              <a:t>Mechanical license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623203" y="1305343"/>
            <a:ext cx="165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/>
              <a:t>Reproduction license</a:t>
            </a:r>
          </a:p>
        </p:txBody>
      </p:sp>
      <p:cxnSp>
        <p:nvCxnSpPr>
          <p:cNvPr id="5" name="Connector: Elbow 4"/>
          <p:cNvCxnSpPr>
            <a:cxnSpLocks/>
            <a:stCxn id="9" idx="1"/>
            <a:endCxn id="19" idx="0"/>
          </p:cNvCxnSpPr>
          <p:nvPr/>
        </p:nvCxnSpPr>
        <p:spPr>
          <a:xfrm rot="10800000" flipV="1">
            <a:off x="2131293" y="2031247"/>
            <a:ext cx="3480561" cy="932475"/>
          </a:xfrm>
          <a:prstGeom prst="curvedConnector2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or: Elbow 6"/>
          <p:cNvCxnSpPr>
            <a:cxnSpLocks/>
          </p:cNvCxnSpPr>
          <p:nvPr/>
        </p:nvCxnSpPr>
        <p:spPr>
          <a:xfrm>
            <a:off x="5160958" y="484176"/>
            <a:ext cx="1296000" cy="1188000"/>
          </a:xfrm>
          <a:prstGeom prst="curvedConnector2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cxnSpLocks/>
          </p:cNvCxnSpPr>
          <p:nvPr/>
        </p:nvCxnSpPr>
        <p:spPr>
          <a:xfrm>
            <a:off x="5249643" y="3719723"/>
            <a:ext cx="2649289" cy="1890011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>
            <a:cxnSpLocks/>
            <a:stCxn id="15" idx="1"/>
            <a:endCxn id="34" idx="3"/>
          </p:cNvCxnSpPr>
          <p:nvPr/>
        </p:nvCxnSpPr>
        <p:spPr>
          <a:xfrm flipH="1" flipV="1">
            <a:off x="4185854" y="5606449"/>
            <a:ext cx="3694747" cy="325502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>
            <a:cxnSpLocks/>
            <a:stCxn id="19" idx="2"/>
            <a:endCxn id="26" idx="0"/>
          </p:cNvCxnSpPr>
          <p:nvPr/>
        </p:nvCxnSpPr>
        <p:spPr>
          <a:xfrm flipH="1">
            <a:off x="2122859" y="3908073"/>
            <a:ext cx="8433" cy="1316922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>
            <a:cxnSpLocks/>
            <a:endCxn id="34" idx="0"/>
          </p:cNvCxnSpPr>
          <p:nvPr/>
        </p:nvCxnSpPr>
        <p:spPr>
          <a:xfrm>
            <a:off x="2718566" y="3817856"/>
            <a:ext cx="801288" cy="1410593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cxnSpLocks/>
            <a:endCxn id="24" idx="0"/>
          </p:cNvCxnSpPr>
          <p:nvPr/>
        </p:nvCxnSpPr>
        <p:spPr>
          <a:xfrm flipH="1">
            <a:off x="725864" y="3817856"/>
            <a:ext cx="795990" cy="1407139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2520603" y="1676614"/>
            <a:ext cx="15245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ZA" sz="1400" i="1" dirty="0"/>
              <a:t>Performance license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310326" y="4341103"/>
            <a:ext cx="16779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Blanket        licenses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551294" y="4072259"/>
            <a:ext cx="16757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400" i="1" dirty="0"/>
              <a:t>Assignment of sound-recording copyright</a:t>
            </a:r>
          </a:p>
        </p:txBody>
      </p:sp>
      <p:cxnSp>
        <p:nvCxnSpPr>
          <p:cNvPr id="62" name="Connector: Elbow 61"/>
          <p:cNvCxnSpPr>
            <a:endCxn id="2" idx="1"/>
          </p:cNvCxnSpPr>
          <p:nvPr/>
        </p:nvCxnSpPr>
        <p:spPr>
          <a:xfrm rot="5400000" flipH="1" flipV="1">
            <a:off x="1580476" y="735266"/>
            <a:ext cx="2373086" cy="2083828"/>
          </a:xfrm>
          <a:prstGeom prst="curvedConnector2">
            <a:avLst/>
          </a:prstGeom>
          <a:ln w="19050">
            <a:solidFill>
              <a:srgbClr val="00B05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/>
          <p:cNvCxnSpPr>
            <a:cxnSpLocks/>
          </p:cNvCxnSpPr>
          <p:nvPr/>
        </p:nvCxnSpPr>
        <p:spPr>
          <a:xfrm flipH="1">
            <a:off x="2214850" y="3925190"/>
            <a:ext cx="8433" cy="1316922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>
            <a:cxnSpLocks/>
          </p:cNvCxnSpPr>
          <p:nvPr/>
        </p:nvCxnSpPr>
        <p:spPr>
          <a:xfrm>
            <a:off x="2653571" y="3932018"/>
            <a:ext cx="801288" cy="1410593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>
            <a:cxnSpLocks/>
          </p:cNvCxnSpPr>
          <p:nvPr/>
        </p:nvCxnSpPr>
        <p:spPr>
          <a:xfrm flipH="1">
            <a:off x="799292" y="3908073"/>
            <a:ext cx="795990" cy="1407139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cxnSpLocks/>
          </p:cNvCxnSpPr>
          <p:nvPr/>
        </p:nvCxnSpPr>
        <p:spPr>
          <a:xfrm>
            <a:off x="5289521" y="3559718"/>
            <a:ext cx="2833781" cy="1994228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>
            <a:cxnSpLocks/>
          </p:cNvCxnSpPr>
          <p:nvPr/>
        </p:nvCxnSpPr>
        <p:spPr>
          <a:xfrm flipH="1" flipV="1">
            <a:off x="4185857" y="5473232"/>
            <a:ext cx="3694747" cy="325502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>
            <a:cxnSpLocks/>
          </p:cNvCxnSpPr>
          <p:nvPr/>
        </p:nvCxnSpPr>
        <p:spPr>
          <a:xfrm>
            <a:off x="6119396" y="2430154"/>
            <a:ext cx="2268748" cy="3144703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/>
          <p:cNvCxnSpPr>
            <a:cxnSpLocks/>
          </p:cNvCxnSpPr>
          <p:nvPr/>
        </p:nvCxnSpPr>
        <p:spPr>
          <a:xfrm>
            <a:off x="6751126" y="2433121"/>
            <a:ext cx="2329222" cy="2084262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>
            <a:cxnSpLocks/>
          </p:cNvCxnSpPr>
          <p:nvPr/>
        </p:nvCxnSpPr>
        <p:spPr>
          <a:xfrm>
            <a:off x="6933324" y="2153918"/>
            <a:ext cx="2890798" cy="1163881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/>
          <p:cNvCxnSpPr>
            <a:cxnSpLocks/>
          </p:cNvCxnSpPr>
          <p:nvPr/>
        </p:nvCxnSpPr>
        <p:spPr>
          <a:xfrm>
            <a:off x="6933324" y="1914959"/>
            <a:ext cx="2397189" cy="51227"/>
          </a:xfrm>
          <a:prstGeom prst="straightConnector1">
            <a:avLst/>
          </a:prstGeom>
          <a:ln w="19050">
            <a:solidFill>
              <a:srgbClr val="00B05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ctor: Elbow 6"/>
          <p:cNvCxnSpPr>
            <a:cxnSpLocks/>
          </p:cNvCxnSpPr>
          <p:nvPr/>
        </p:nvCxnSpPr>
        <p:spPr>
          <a:xfrm>
            <a:off x="5133870" y="718221"/>
            <a:ext cx="1136920" cy="1062611"/>
          </a:xfrm>
          <a:prstGeom prst="curvedConnector2">
            <a:avLst/>
          </a:prstGeom>
          <a:ln w="19050">
            <a:solidFill>
              <a:srgbClr val="00B05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ctor: Elbow 4"/>
          <p:cNvCxnSpPr>
            <a:cxnSpLocks/>
          </p:cNvCxnSpPr>
          <p:nvPr/>
        </p:nvCxnSpPr>
        <p:spPr>
          <a:xfrm rot="10800000" flipV="1">
            <a:off x="2220680" y="2207679"/>
            <a:ext cx="3420000" cy="932475"/>
          </a:xfrm>
          <a:prstGeom prst="curvedConnector2">
            <a:avLst/>
          </a:prstGeom>
          <a:ln w="19050">
            <a:solidFill>
              <a:srgbClr val="00B050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: Rounded Corners 1"/>
          <p:cNvSpPr/>
          <p:nvPr/>
        </p:nvSpPr>
        <p:spPr>
          <a:xfrm>
            <a:off x="3808933" y="212637"/>
            <a:ext cx="1332000" cy="756000"/>
          </a:xfrm>
          <a:prstGeom prst="roundRect">
            <a:avLst/>
          </a:prstGeom>
          <a:solidFill>
            <a:srgbClr val="33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Composer</a:t>
            </a:r>
          </a:p>
        </p:txBody>
      </p:sp>
      <p:sp>
        <p:nvSpPr>
          <p:cNvPr id="11" name="Rectangle: Rounded Corners 10"/>
          <p:cNvSpPr/>
          <p:nvPr/>
        </p:nvSpPr>
        <p:spPr>
          <a:xfrm>
            <a:off x="9341042" y="1465810"/>
            <a:ext cx="1332000" cy="756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Sheet Music Printer</a:t>
            </a:r>
          </a:p>
        </p:txBody>
      </p:sp>
      <p:sp>
        <p:nvSpPr>
          <p:cNvPr id="12" name="Rectangle: Rounded Corners 11"/>
          <p:cNvSpPr/>
          <p:nvPr/>
        </p:nvSpPr>
        <p:spPr>
          <a:xfrm>
            <a:off x="9824122" y="2800561"/>
            <a:ext cx="1332000" cy="756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Foreign </a:t>
            </a:r>
            <a:r>
              <a:rPr lang="en-ZA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Subpublisher</a:t>
            </a:r>
            <a:endParaRPr lang="en-ZA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: Rounded Corners 13"/>
          <p:cNvSpPr/>
          <p:nvPr/>
        </p:nvSpPr>
        <p:spPr>
          <a:xfrm>
            <a:off x="9090877" y="3958064"/>
            <a:ext cx="1332000" cy="756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Movie Studio</a:t>
            </a:r>
          </a:p>
        </p:txBody>
      </p:sp>
      <p:sp>
        <p:nvSpPr>
          <p:cNvPr id="15" name="Rectangle: Rounded Corners 14"/>
          <p:cNvSpPr/>
          <p:nvPr/>
        </p:nvSpPr>
        <p:spPr>
          <a:xfrm>
            <a:off x="7880601" y="5553951"/>
            <a:ext cx="1332000" cy="756000"/>
          </a:xfrm>
          <a:prstGeom prst="roundRect">
            <a:avLst/>
          </a:prstGeom>
          <a:gradFill flip="none" rotWithShape="1">
            <a:gsLst>
              <a:gs pos="0">
                <a:srgbClr val="FF2F2F"/>
              </a:gs>
              <a:gs pos="100000">
                <a:srgbClr val="8D42C6"/>
              </a:gs>
            </a:gsLst>
            <a:lin ang="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Record Company</a:t>
            </a:r>
          </a:p>
        </p:txBody>
      </p:sp>
      <p:sp>
        <p:nvSpPr>
          <p:cNvPr id="13" name="Rectangle: Rounded Corners 12"/>
          <p:cNvSpPr/>
          <p:nvPr/>
        </p:nvSpPr>
        <p:spPr>
          <a:xfrm>
            <a:off x="6665005" y="3556561"/>
            <a:ext cx="1332000" cy="756000"/>
          </a:xfrm>
          <a:prstGeom prst="roundRect">
            <a:avLst/>
          </a:prstGeom>
          <a:solidFill>
            <a:srgbClr val="FFFF2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Harry Fox Agency</a:t>
            </a:r>
          </a:p>
        </p:txBody>
      </p:sp>
      <p:sp>
        <p:nvSpPr>
          <p:cNvPr id="24" name="Rectangle: Rounded Corners 23"/>
          <p:cNvSpPr/>
          <p:nvPr/>
        </p:nvSpPr>
        <p:spPr>
          <a:xfrm>
            <a:off x="59864" y="5224995"/>
            <a:ext cx="1332000" cy="756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Radio or TV Station</a:t>
            </a:r>
          </a:p>
        </p:txBody>
      </p:sp>
      <p:sp>
        <p:nvSpPr>
          <p:cNvPr id="26" name="Rectangle: Rounded Corners 25"/>
          <p:cNvSpPr/>
          <p:nvPr/>
        </p:nvSpPr>
        <p:spPr>
          <a:xfrm>
            <a:off x="1456859" y="5224995"/>
            <a:ext cx="1332000" cy="756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Restaurant</a:t>
            </a:r>
          </a:p>
        </p:txBody>
      </p:sp>
      <p:sp>
        <p:nvSpPr>
          <p:cNvPr id="34" name="Rectangle: Rounded Corners 33"/>
          <p:cNvSpPr/>
          <p:nvPr/>
        </p:nvSpPr>
        <p:spPr>
          <a:xfrm>
            <a:off x="2853854" y="5228449"/>
            <a:ext cx="1332000" cy="756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Webcaster</a:t>
            </a:r>
          </a:p>
        </p:txBody>
      </p:sp>
      <p:sp>
        <p:nvSpPr>
          <p:cNvPr id="33" name="Rectangle: Rounded Corners 32"/>
          <p:cNvSpPr/>
          <p:nvPr/>
        </p:nvSpPr>
        <p:spPr>
          <a:xfrm>
            <a:off x="5097688" y="5387750"/>
            <a:ext cx="1750741" cy="756000"/>
          </a:xfrm>
          <a:prstGeom prst="roundRect">
            <a:avLst/>
          </a:prstGeom>
          <a:solidFill>
            <a:srgbClr val="FFFF2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SoundExchange</a:t>
            </a:r>
            <a:endParaRPr lang="en-ZA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: Rounded Corners 22"/>
          <p:cNvSpPr/>
          <p:nvPr/>
        </p:nvSpPr>
        <p:spPr>
          <a:xfrm>
            <a:off x="3946854" y="3015874"/>
            <a:ext cx="1332000" cy="756000"/>
          </a:xfrm>
          <a:prstGeom prst="roundRect">
            <a:avLst/>
          </a:prstGeom>
          <a:solidFill>
            <a:srgbClr val="33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Performer</a:t>
            </a:r>
          </a:p>
        </p:txBody>
      </p:sp>
      <p:sp>
        <p:nvSpPr>
          <p:cNvPr id="19" name="Rectangle: Rounded Corners 18"/>
          <p:cNvSpPr/>
          <p:nvPr/>
        </p:nvSpPr>
        <p:spPr>
          <a:xfrm>
            <a:off x="1465292" y="2963723"/>
            <a:ext cx="1332000" cy="944350"/>
          </a:xfrm>
          <a:prstGeom prst="roundRect">
            <a:avLst/>
          </a:prstGeom>
          <a:solidFill>
            <a:srgbClr val="FFFF2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BMI</a:t>
            </a:r>
          </a:p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ASCAP</a:t>
            </a:r>
          </a:p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SESAC</a:t>
            </a:r>
          </a:p>
        </p:txBody>
      </p:sp>
      <p:cxnSp>
        <p:nvCxnSpPr>
          <p:cNvPr id="92" name="Connector: Elbow 91"/>
          <p:cNvCxnSpPr>
            <a:stCxn id="15" idx="2"/>
            <a:endCxn id="24" idx="2"/>
          </p:cNvCxnSpPr>
          <p:nvPr/>
        </p:nvCxnSpPr>
        <p:spPr>
          <a:xfrm rot="5400000" flipH="1">
            <a:off x="4471755" y="2235105"/>
            <a:ext cx="328956" cy="7820737"/>
          </a:xfrm>
          <a:prstGeom prst="curvedConnector3">
            <a:avLst>
              <a:gd name="adj1" fmla="val -69493"/>
            </a:avLst>
          </a:prstGeom>
          <a:ln w="19050">
            <a:solidFill>
              <a:srgbClr val="00B05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Rectangle: Rounded Corners 89"/>
          <p:cNvSpPr/>
          <p:nvPr/>
        </p:nvSpPr>
        <p:spPr>
          <a:xfrm>
            <a:off x="2520603" y="6221542"/>
            <a:ext cx="1106803" cy="463482"/>
          </a:xfrm>
          <a:prstGeom prst="roundRect">
            <a:avLst/>
          </a:prstGeom>
          <a:solidFill>
            <a:srgbClr val="FFFF2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“Indies”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4467846" y="6229922"/>
            <a:ext cx="12005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>
                <a:solidFill>
                  <a:srgbClr val="00B050"/>
                </a:solidFill>
              </a:rPr>
              <a:t>Payola</a:t>
            </a:r>
          </a:p>
        </p:txBody>
      </p:sp>
      <p:cxnSp>
        <p:nvCxnSpPr>
          <p:cNvPr id="95" name="Connector: Elbow 94"/>
          <p:cNvCxnSpPr>
            <a:cxnSpLocks/>
            <a:endCxn id="13" idx="1"/>
          </p:cNvCxnSpPr>
          <p:nvPr/>
        </p:nvCxnSpPr>
        <p:spPr>
          <a:xfrm rot="16200000" flipH="1">
            <a:off x="5406507" y="2676062"/>
            <a:ext cx="1557669" cy="959328"/>
          </a:xfrm>
          <a:prstGeom prst="curvedConnector2">
            <a:avLst/>
          </a:prstGeom>
          <a:ln w="19050">
            <a:solidFill>
              <a:srgbClr val="00B05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8"/>
          <p:cNvSpPr/>
          <p:nvPr/>
        </p:nvSpPr>
        <p:spPr>
          <a:xfrm>
            <a:off x="5611853" y="1653248"/>
            <a:ext cx="1332000" cy="756000"/>
          </a:xfrm>
          <a:prstGeom prst="roundRect">
            <a:avLst/>
          </a:prstGeom>
          <a:solidFill>
            <a:srgbClr val="FF2F2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Publisher</a:t>
            </a:r>
          </a:p>
        </p:txBody>
      </p:sp>
    </p:spTree>
    <p:extLst>
      <p:ext uri="{BB962C8B-B14F-4D97-AF65-F5344CB8AC3E}">
        <p14:creationId xmlns:p14="http://schemas.microsoft.com/office/powerpoint/2010/main" val="224384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904973" y="4416763"/>
            <a:ext cx="1332000" cy="396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Theatres</a:t>
            </a:r>
          </a:p>
        </p:txBody>
      </p:sp>
      <p:sp>
        <p:nvSpPr>
          <p:cNvPr id="5" name="Rectangle: Rounded Corners 4"/>
          <p:cNvSpPr/>
          <p:nvPr/>
        </p:nvSpPr>
        <p:spPr>
          <a:xfrm>
            <a:off x="904973" y="1832203"/>
            <a:ext cx="1332000" cy="396000"/>
          </a:xfrm>
          <a:prstGeom prst="roundRect">
            <a:avLst/>
          </a:prstGeom>
          <a:solidFill>
            <a:srgbClr val="33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Novelist</a:t>
            </a:r>
          </a:p>
        </p:txBody>
      </p:sp>
      <p:sp>
        <p:nvSpPr>
          <p:cNvPr id="6" name="Rectangle: Rounded Corners 5"/>
          <p:cNvSpPr/>
          <p:nvPr/>
        </p:nvSpPr>
        <p:spPr>
          <a:xfrm>
            <a:off x="5276358" y="2609718"/>
            <a:ext cx="1332000" cy="396000"/>
          </a:xfrm>
          <a:prstGeom prst="roundRect">
            <a:avLst/>
          </a:prstGeom>
          <a:solidFill>
            <a:srgbClr val="FF2F2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Producer</a:t>
            </a:r>
          </a:p>
        </p:txBody>
      </p:sp>
      <p:sp>
        <p:nvSpPr>
          <p:cNvPr id="7" name="Rectangle: Rounded Corners 6"/>
          <p:cNvSpPr/>
          <p:nvPr/>
        </p:nvSpPr>
        <p:spPr>
          <a:xfrm>
            <a:off x="1658225" y="1155935"/>
            <a:ext cx="1332000" cy="396000"/>
          </a:xfrm>
          <a:prstGeom prst="roundRect">
            <a:avLst/>
          </a:prstGeom>
          <a:solidFill>
            <a:srgbClr val="33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Screenwriters</a:t>
            </a:r>
          </a:p>
        </p:txBody>
      </p:sp>
      <p:sp>
        <p:nvSpPr>
          <p:cNvPr id="8" name="Rectangle: Rounded Corners 7"/>
          <p:cNvSpPr/>
          <p:nvPr/>
        </p:nvSpPr>
        <p:spPr>
          <a:xfrm>
            <a:off x="2647160" y="524415"/>
            <a:ext cx="1332000" cy="396000"/>
          </a:xfrm>
          <a:prstGeom prst="roundRect">
            <a:avLst/>
          </a:prstGeom>
          <a:solidFill>
            <a:srgbClr val="33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Actors</a:t>
            </a:r>
          </a:p>
        </p:txBody>
      </p:sp>
      <p:sp>
        <p:nvSpPr>
          <p:cNvPr id="9" name="Rectangle: Rounded Corners 8"/>
          <p:cNvSpPr/>
          <p:nvPr/>
        </p:nvSpPr>
        <p:spPr>
          <a:xfrm>
            <a:off x="4333677" y="273029"/>
            <a:ext cx="1332000" cy="396000"/>
          </a:xfrm>
          <a:prstGeom prst="roundRect">
            <a:avLst/>
          </a:prstGeom>
          <a:solidFill>
            <a:srgbClr val="33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Director</a:t>
            </a:r>
          </a:p>
        </p:txBody>
      </p:sp>
      <p:sp>
        <p:nvSpPr>
          <p:cNvPr id="10" name="Rectangle: Rounded Corners 9"/>
          <p:cNvSpPr/>
          <p:nvPr/>
        </p:nvSpPr>
        <p:spPr>
          <a:xfrm>
            <a:off x="6135885" y="272681"/>
            <a:ext cx="1332000" cy="396000"/>
          </a:xfrm>
          <a:prstGeom prst="roundRect">
            <a:avLst/>
          </a:prstGeom>
          <a:solidFill>
            <a:srgbClr val="33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Composer</a:t>
            </a:r>
          </a:p>
        </p:txBody>
      </p:sp>
      <p:sp>
        <p:nvSpPr>
          <p:cNvPr id="11" name="Rectangle: Rounded Corners 10"/>
          <p:cNvSpPr/>
          <p:nvPr/>
        </p:nvSpPr>
        <p:spPr>
          <a:xfrm>
            <a:off x="7810409" y="451680"/>
            <a:ext cx="1332000" cy="541470"/>
          </a:xfrm>
          <a:prstGeom prst="roundRect">
            <a:avLst/>
          </a:prstGeom>
          <a:solidFill>
            <a:srgbClr val="33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“Location” owners</a:t>
            </a:r>
          </a:p>
        </p:txBody>
      </p:sp>
      <p:sp>
        <p:nvSpPr>
          <p:cNvPr id="12" name="Rectangle: Rounded Corners 11"/>
          <p:cNvSpPr/>
          <p:nvPr/>
        </p:nvSpPr>
        <p:spPr>
          <a:xfrm>
            <a:off x="8818100" y="1083935"/>
            <a:ext cx="1332000" cy="540000"/>
          </a:xfrm>
          <a:prstGeom prst="roundRect">
            <a:avLst/>
          </a:prstGeom>
          <a:solidFill>
            <a:srgbClr val="33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Record Company</a:t>
            </a:r>
          </a:p>
        </p:txBody>
      </p:sp>
      <p:sp>
        <p:nvSpPr>
          <p:cNvPr id="13" name="Rectangle: Rounded Corners 12"/>
          <p:cNvSpPr/>
          <p:nvPr/>
        </p:nvSpPr>
        <p:spPr>
          <a:xfrm>
            <a:off x="9235701" y="1760203"/>
            <a:ext cx="1332000" cy="540000"/>
          </a:xfrm>
          <a:prstGeom prst="roundRect">
            <a:avLst/>
          </a:prstGeom>
          <a:solidFill>
            <a:srgbClr val="33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Music Publisher</a:t>
            </a:r>
          </a:p>
        </p:txBody>
      </p:sp>
      <p:sp>
        <p:nvSpPr>
          <p:cNvPr id="14" name="Rectangle: Rounded Corners 13"/>
          <p:cNvSpPr/>
          <p:nvPr/>
        </p:nvSpPr>
        <p:spPr>
          <a:xfrm>
            <a:off x="5276358" y="3633100"/>
            <a:ext cx="1332000" cy="396000"/>
          </a:xfrm>
          <a:prstGeom prst="roundRect">
            <a:avLst/>
          </a:prstGeom>
          <a:solidFill>
            <a:srgbClr val="FF2F2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Studio</a:t>
            </a:r>
          </a:p>
        </p:txBody>
      </p:sp>
      <p:sp>
        <p:nvSpPr>
          <p:cNvPr id="15" name="Rectangle: Rounded Corners 14"/>
          <p:cNvSpPr/>
          <p:nvPr/>
        </p:nvSpPr>
        <p:spPr>
          <a:xfrm>
            <a:off x="1653554" y="4963382"/>
            <a:ext cx="1332000" cy="540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 TV / Airlines</a:t>
            </a:r>
          </a:p>
        </p:txBody>
      </p:sp>
      <p:sp>
        <p:nvSpPr>
          <p:cNvPr id="16" name="Rectangle: Rounded Corners 15"/>
          <p:cNvSpPr/>
          <p:nvPr/>
        </p:nvSpPr>
        <p:spPr>
          <a:xfrm>
            <a:off x="2637896" y="5662150"/>
            <a:ext cx="1332000" cy="396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TV Networks</a:t>
            </a:r>
          </a:p>
        </p:txBody>
      </p:sp>
      <p:sp>
        <p:nvSpPr>
          <p:cNvPr id="17" name="Rectangle: Rounded Corners 16"/>
          <p:cNvSpPr/>
          <p:nvPr/>
        </p:nvSpPr>
        <p:spPr>
          <a:xfrm>
            <a:off x="4422635" y="6113823"/>
            <a:ext cx="1332000" cy="396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 Stores</a:t>
            </a:r>
          </a:p>
        </p:txBody>
      </p:sp>
      <p:sp>
        <p:nvSpPr>
          <p:cNvPr id="18" name="Rectangle: Rounded Corners 17"/>
          <p:cNvSpPr/>
          <p:nvPr/>
        </p:nvSpPr>
        <p:spPr>
          <a:xfrm>
            <a:off x="6135105" y="6067577"/>
            <a:ext cx="1332000" cy="540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Cable Company</a:t>
            </a:r>
          </a:p>
        </p:txBody>
      </p:sp>
      <p:sp>
        <p:nvSpPr>
          <p:cNvPr id="19" name="Rectangle: Rounded Corners 18"/>
          <p:cNvSpPr/>
          <p:nvPr/>
        </p:nvSpPr>
        <p:spPr>
          <a:xfrm>
            <a:off x="7810409" y="5641864"/>
            <a:ext cx="1332000" cy="540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Record Company</a:t>
            </a:r>
          </a:p>
        </p:txBody>
      </p:sp>
      <p:sp>
        <p:nvSpPr>
          <p:cNvPr id="20" name="Rectangle: Rounded Corners 19"/>
          <p:cNvSpPr/>
          <p:nvPr/>
        </p:nvSpPr>
        <p:spPr>
          <a:xfrm>
            <a:off x="8818100" y="4942843"/>
            <a:ext cx="1332000" cy="540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Merchandise Manufacturer</a:t>
            </a:r>
          </a:p>
        </p:txBody>
      </p:sp>
      <p:sp>
        <p:nvSpPr>
          <p:cNvPr id="21" name="Rectangle: Rounded Corners 20"/>
          <p:cNvSpPr/>
          <p:nvPr/>
        </p:nvSpPr>
        <p:spPr>
          <a:xfrm>
            <a:off x="9235701" y="4416763"/>
            <a:ext cx="1332000" cy="396000"/>
          </a:xfrm>
          <a:prstGeom prst="roundRect">
            <a:avLst/>
          </a:prstGeom>
          <a:solidFill>
            <a:srgbClr val="8D42C6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ZA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Advertiser</a:t>
            </a:r>
          </a:p>
        </p:txBody>
      </p:sp>
      <p:cxnSp>
        <p:nvCxnSpPr>
          <p:cNvPr id="22" name="Straight Arrow Connector 21"/>
          <p:cNvCxnSpPr>
            <a:cxnSpLocks/>
            <a:stCxn id="9" idx="2"/>
          </p:cNvCxnSpPr>
          <p:nvPr/>
        </p:nvCxnSpPr>
        <p:spPr>
          <a:xfrm>
            <a:off x="4999677" y="669029"/>
            <a:ext cx="822386" cy="1940341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cxnSpLocks/>
            <a:stCxn id="10" idx="2"/>
          </p:cNvCxnSpPr>
          <p:nvPr/>
        </p:nvCxnSpPr>
        <p:spPr>
          <a:xfrm flipH="1">
            <a:off x="6020194" y="668681"/>
            <a:ext cx="781691" cy="1940689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cxnSpLocks/>
          </p:cNvCxnSpPr>
          <p:nvPr/>
        </p:nvCxnSpPr>
        <p:spPr>
          <a:xfrm>
            <a:off x="3969896" y="920415"/>
            <a:ext cx="1584537" cy="1688955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cxnSpLocks/>
            <a:stCxn id="7" idx="3"/>
          </p:cNvCxnSpPr>
          <p:nvPr/>
        </p:nvCxnSpPr>
        <p:spPr>
          <a:xfrm>
            <a:off x="2990225" y="1353935"/>
            <a:ext cx="2296643" cy="1292336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cxnSpLocks/>
            <a:stCxn id="5" idx="3"/>
            <a:endCxn id="6" idx="1"/>
          </p:cNvCxnSpPr>
          <p:nvPr/>
        </p:nvCxnSpPr>
        <p:spPr>
          <a:xfrm>
            <a:off x="2236973" y="2030203"/>
            <a:ext cx="3039385" cy="777515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cxnSpLocks/>
          </p:cNvCxnSpPr>
          <p:nvPr/>
        </p:nvCxnSpPr>
        <p:spPr>
          <a:xfrm flipH="1">
            <a:off x="6305567" y="969306"/>
            <a:ext cx="1543884" cy="1640064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cxnSpLocks/>
            <a:stCxn id="12" idx="1"/>
          </p:cNvCxnSpPr>
          <p:nvPr/>
        </p:nvCxnSpPr>
        <p:spPr>
          <a:xfrm flipH="1">
            <a:off x="6593087" y="1353935"/>
            <a:ext cx="2225013" cy="1292336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cxnSpLocks/>
            <a:stCxn id="13" idx="1"/>
            <a:endCxn id="6" idx="3"/>
          </p:cNvCxnSpPr>
          <p:nvPr/>
        </p:nvCxnSpPr>
        <p:spPr>
          <a:xfrm flipH="1">
            <a:off x="6608358" y="2030203"/>
            <a:ext cx="2627343" cy="777515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cxnSpLocks/>
            <a:stCxn id="6" idx="2"/>
            <a:endCxn id="14" idx="0"/>
          </p:cNvCxnSpPr>
          <p:nvPr/>
        </p:nvCxnSpPr>
        <p:spPr>
          <a:xfrm>
            <a:off x="5942358" y="3005718"/>
            <a:ext cx="0" cy="627382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>
            <a:cxnSpLocks/>
          </p:cNvCxnSpPr>
          <p:nvPr/>
        </p:nvCxnSpPr>
        <p:spPr>
          <a:xfrm flipV="1">
            <a:off x="5054183" y="4038584"/>
            <a:ext cx="700452" cy="2088408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cxnSpLocks/>
          </p:cNvCxnSpPr>
          <p:nvPr/>
        </p:nvCxnSpPr>
        <p:spPr>
          <a:xfrm flipH="1" flipV="1">
            <a:off x="6132456" y="4038584"/>
            <a:ext cx="714908" cy="2041783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cxnSpLocks/>
          </p:cNvCxnSpPr>
          <p:nvPr/>
        </p:nvCxnSpPr>
        <p:spPr>
          <a:xfrm flipV="1">
            <a:off x="3957950" y="4038584"/>
            <a:ext cx="1570141" cy="1652912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>
            <a:cxnSpLocks/>
            <a:stCxn id="15" idx="3"/>
          </p:cNvCxnSpPr>
          <p:nvPr/>
        </p:nvCxnSpPr>
        <p:spPr>
          <a:xfrm flipV="1">
            <a:off x="2985554" y="3990430"/>
            <a:ext cx="2308170" cy="1242952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cxnSpLocks/>
          </p:cNvCxnSpPr>
          <p:nvPr/>
        </p:nvCxnSpPr>
        <p:spPr>
          <a:xfrm flipV="1">
            <a:off x="2247483" y="3840584"/>
            <a:ext cx="3039385" cy="777515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cxnSpLocks/>
          </p:cNvCxnSpPr>
          <p:nvPr/>
        </p:nvCxnSpPr>
        <p:spPr>
          <a:xfrm flipH="1" flipV="1">
            <a:off x="6411039" y="4038584"/>
            <a:ext cx="1430343" cy="1644364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/>
          <p:cNvCxnSpPr>
            <a:cxnSpLocks/>
            <a:stCxn id="20" idx="1"/>
          </p:cNvCxnSpPr>
          <p:nvPr/>
        </p:nvCxnSpPr>
        <p:spPr>
          <a:xfrm flipH="1" flipV="1">
            <a:off x="6608360" y="3990431"/>
            <a:ext cx="2209740" cy="1222412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cxnSpLocks/>
            <a:stCxn id="21" idx="1"/>
            <a:endCxn id="14" idx="3"/>
          </p:cNvCxnSpPr>
          <p:nvPr/>
        </p:nvCxnSpPr>
        <p:spPr>
          <a:xfrm flipH="1" flipV="1">
            <a:off x="6608358" y="3831100"/>
            <a:ext cx="2627343" cy="783663"/>
          </a:xfrm>
          <a:prstGeom prst="straightConnector1">
            <a:avLst/>
          </a:prstGeom>
          <a:ln w="1905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4807667" y="3136589"/>
            <a:ext cx="22055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Distribution    agreement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898453" y="2388872"/>
            <a:ext cx="22055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Derivative-work license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3386625" y="1573261"/>
            <a:ext cx="220558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“Work for hire” agreements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453367" y="1413529"/>
            <a:ext cx="8516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Releases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556597" y="1149537"/>
            <a:ext cx="1103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Master use license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7658013" y="2438504"/>
            <a:ext cx="1848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Synchronization and performance licenses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2515556" y="4314820"/>
            <a:ext cx="267558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Rentals plus performance licenses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582075" y="5349493"/>
            <a:ext cx="8062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Sales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386183" y="5290940"/>
            <a:ext cx="1454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Compulsory license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7083014" y="4848644"/>
            <a:ext cx="1454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Mechanical license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013254" y="4099377"/>
            <a:ext cx="141726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ZA" sz="1400" i="1" dirty="0"/>
              <a:t>Derivative-work licenses</a:t>
            </a:r>
          </a:p>
        </p:txBody>
      </p:sp>
    </p:spTree>
    <p:extLst>
      <p:ext uri="{BB962C8B-B14F-4D97-AF65-F5344CB8AC3E}">
        <p14:creationId xmlns:p14="http://schemas.microsoft.com/office/powerpoint/2010/main" val="40089969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778</TotalTime>
  <Words>180</Words>
  <Application>Microsoft Office PowerPoint</Application>
  <PresentationFormat>Widescreen</PresentationFormat>
  <Paragraphs>89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Marc Pelteret</dc:creator>
  <cp:lastModifiedBy>Marc Pelteret</cp:lastModifiedBy>
  <cp:revision>114</cp:revision>
  <dcterms:created xsi:type="dcterms:W3CDTF">2017-03-01T11:26:59Z</dcterms:created>
  <dcterms:modified xsi:type="dcterms:W3CDTF">2017-03-23T21:23:38Z</dcterms:modified>
</cp:coreProperties>
</file>