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1129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52206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368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43524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1836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45088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78680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573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48993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6747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2657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6974F8-EC23-4D39-BAB8-B66EAF811181}" type="datetimeFigureOut">
              <a:rPr lang="en-ZA" smtClean="0"/>
              <a:t>2017/03/22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DDF74-8D1A-4DBC-BBB0-F4203D5338D2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68127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3079" y="1345362"/>
            <a:ext cx="4594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400" b="1" dirty="0">
                <a:latin typeface="Arial" panose="020B0604020202020204" pitchFamily="34" charset="0"/>
                <a:cs typeface="Arial" panose="020B0604020202020204" pitchFamily="34" charset="0"/>
              </a:rPr>
              <a:t>Interests of Copyright Owners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3079" y="2562931"/>
            <a:ext cx="416512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Leverage over intermediaries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Maximize demand for copies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Restrict arbitrage and thus facilitate differential pricing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1104" y="1345362"/>
            <a:ext cx="4092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>
                <a:latin typeface="Arial" panose="020B0604020202020204" pitchFamily="34" charset="0"/>
                <a:cs typeface="Arial" panose="020B0604020202020204" pitchFamily="34" charset="0"/>
              </a:rPr>
              <a:t>Attitudes resistant to restrictions on distribution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1104" y="2562931"/>
            <a:ext cx="409260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Resentment of greed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Scepticism concerning continuing control over objects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Hostility to differential pricing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7605" y="144480"/>
            <a:ext cx="3826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3600" b="1" dirty="0">
                <a:latin typeface="Arial" panose="020B0604020202020204" pitchFamily="34" charset="0"/>
                <a:cs typeface="Arial" panose="020B0604020202020204" pitchFamily="34" charset="0"/>
              </a:rPr>
              <a:t>Opposed Forces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6100950" y="1126287"/>
            <a:ext cx="0" cy="4562035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 flipH="1">
            <a:off x="5747445" y="1760860"/>
            <a:ext cx="853381" cy="969015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5734050" y="2726531"/>
            <a:ext cx="937809" cy="86439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H="1">
            <a:off x="5850026" y="3590925"/>
            <a:ext cx="807950" cy="53295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5838825" y="4117181"/>
            <a:ext cx="695325" cy="71199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flipH="1">
            <a:off x="5505451" y="3590925"/>
            <a:ext cx="11525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117750" y="1377314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602(a)(1–3)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73933" y="257092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602(a)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16592" y="3408499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109(a)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14006" y="3428184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106(3)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19212" y="4000620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109(b)(1)(A)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130373" y="4774553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109(b)(1)(B)</a:t>
            </a:r>
          </a:p>
        </p:txBody>
      </p:sp>
    </p:spTree>
    <p:extLst>
      <p:ext uri="{BB962C8B-B14F-4D97-AF65-F5344CB8AC3E}">
        <p14:creationId xmlns:p14="http://schemas.microsoft.com/office/powerpoint/2010/main" val="35301170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83079" y="1345362"/>
            <a:ext cx="45945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400" b="1" dirty="0">
                <a:latin typeface="Arial" panose="020B0604020202020204" pitchFamily="34" charset="0"/>
                <a:cs typeface="Arial" panose="020B0604020202020204" pitchFamily="34" charset="0"/>
              </a:rPr>
              <a:t>Interests of Copyright Owners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3079" y="2562931"/>
            <a:ext cx="4165121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Leverage over intermediaries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Maximize demand for copies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Restrict arbitrage and thus facilitate differential pricing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71104" y="1345362"/>
            <a:ext cx="40926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400" b="1" dirty="0">
                <a:latin typeface="Arial" panose="020B0604020202020204" pitchFamily="34" charset="0"/>
                <a:cs typeface="Arial" panose="020B0604020202020204" pitchFamily="34" charset="0"/>
              </a:rPr>
              <a:t>Attitudes resistant to restrictions on distribution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1104" y="2562931"/>
            <a:ext cx="4092607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Resentment of greed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Scepticism concerning continuing control over objects</a:t>
            </a:r>
          </a:p>
          <a:p>
            <a:pPr marL="342900" indent="-342900">
              <a:spcAft>
                <a:spcPts val="3000"/>
              </a:spcAft>
              <a:buAutoNum type="arabicPeriod"/>
            </a:pPr>
            <a:r>
              <a:rPr lang="en-ZA" sz="2400" dirty="0">
                <a:latin typeface="Arial" panose="020B0604020202020204" pitchFamily="34" charset="0"/>
                <a:cs typeface="Arial" panose="020B0604020202020204" pitchFamily="34" charset="0"/>
              </a:rPr>
              <a:t>Hostility to differential pricing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87605" y="144480"/>
            <a:ext cx="38266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3600" b="1" dirty="0">
                <a:latin typeface="Arial" panose="020B0604020202020204" pitchFamily="34" charset="0"/>
                <a:cs typeface="Arial" panose="020B0604020202020204" pitchFamily="34" charset="0"/>
              </a:rPr>
              <a:t>Opposed Forces</a:t>
            </a:r>
          </a:p>
        </p:txBody>
      </p: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6100950" y="1126287"/>
            <a:ext cx="0" cy="4562035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 flipH="1">
            <a:off x="5747445" y="1760860"/>
            <a:ext cx="853381" cy="969015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5734050" y="2726531"/>
            <a:ext cx="937809" cy="864393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 flipH="1">
            <a:off x="5850026" y="3590925"/>
            <a:ext cx="807950" cy="532957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5838825" y="4117181"/>
            <a:ext cx="695325" cy="711994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flipH="1">
            <a:off x="5505451" y="3590925"/>
            <a:ext cx="1152524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6117750" y="1377314"/>
            <a:ext cx="1277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602(a)(1–3)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73933" y="2570922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602(a)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16592" y="3408499"/>
            <a:ext cx="7873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109(a)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14006" y="3428184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106(3)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19212" y="4000620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109(b)(1)(A)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130373" y="4774553"/>
            <a:ext cx="1330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dirty="0">
                <a:solidFill>
                  <a:srgbClr val="FF0000"/>
                </a:solidFill>
              </a:rPr>
              <a:t>109(b)(1)(B)</a:t>
            </a:r>
          </a:p>
        </p:txBody>
      </p:sp>
      <p:sp>
        <p:nvSpPr>
          <p:cNvPr id="2" name="Oval 1"/>
          <p:cNvSpPr/>
          <p:nvPr/>
        </p:nvSpPr>
        <p:spPr>
          <a:xfrm>
            <a:off x="5829383" y="2810955"/>
            <a:ext cx="271566" cy="271566"/>
          </a:xfrm>
          <a:prstGeom prst="ellipse">
            <a:avLst/>
          </a:prstGeom>
          <a:solidFill>
            <a:srgbClr val="00B0F0"/>
          </a:solidFill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1" name="Oval 20"/>
          <p:cNvSpPr/>
          <p:nvPr/>
        </p:nvSpPr>
        <p:spPr>
          <a:xfrm>
            <a:off x="6344626" y="3240956"/>
            <a:ext cx="271566" cy="271566"/>
          </a:xfrm>
          <a:prstGeom prst="ellipse">
            <a:avLst/>
          </a:prstGeom>
          <a:solidFill>
            <a:srgbClr val="00B0F0"/>
          </a:solidFill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2" name="Oval 21"/>
          <p:cNvSpPr/>
          <p:nvPr/>
        </p:nvSpPr>
        <p:spPr>
          <a:xfrm>
            <a:off x="6169005" y="3081624"/>
            <a:ext cx="271566" cy="271566"/>
          </a:xfrm>
          <a:prstGeom prst="ellipse">
            <a:avLst/>
          </a:prstGeom>
          <a:solidFill>
            <a:srgbClr val="00B0F0"/>
          </a:solidFill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4" name="Oval 23"/>
          <p:cNvSpPr/>
          <p:nvPr/>
        </p:nvSpPr>
        <p:spPr>
          <a:xfrm>
            <a:off x="5700804" y="3444563"/>
            <a:ext cx="271566" cy="271566"/>
          </a:xfrm>
          <a:prstGeom prst="ellipse">
            <a:avLst/>
          </a:prstGeom>
          <a:solidFill>
            <a:srgbClr val="00B0F0"/>
          </a:solidFill>
          <a:ln>
            <a:solidFill>
              <a:srgbClr val="0000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" name="&quot;Not Allowed&quot; Symbol 2"/>
          <p:cNvSpPr/>
          <p:nvPr/>
        </p:nvSpPr>
        <p:spPr>
          <a:xfrm>
            <a:off x="5781018" y="2760465"/>
            <a:ext cx="401716" cy="401716"/>
          </a:xfrm>
          <a:prstGeom prst="noSmoking">
            <a:avLst/>
          </a:prstGeom>
          <a:solidFill>
            <a:srgbClr val="FF00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52512" y="2891496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i="1" dirty="0"/>
              <a:t>Omega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385845" y="2833945"/>
            <a:ext cx="9733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i="1" dirty="0" err="1"/>
              <a:t>Kirtsaeng</a:t>
            </a:r>
            <a:endParaRPr lang="en-ZA" sz="1600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6587223" y="3158831"/>
            <a:ext cx="119776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i="1" dirty="0"/>
              <a:t>Quality King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962831" y="3646965"/>
            <a:ext cx="9580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i="1" dirty="0"/>
              <a:t>Autodesk</a:t>
            </a:r>
          </a:p>
        </p:txBody>
      </p:sp>
    </p:spTree>
    <p:extLst>
      <p:ext uri="{BB962C8B-B14F-4D97-AF65-F5344CB8AC3E}">
        <p14:creationId xmlns:p14="http://schemas.microsoft.com/office/powerpoint/2010/main" val="3677646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1257300" y="590549"/>
            <a:ext cx="1628775" cy="981075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Autodesk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686300" y="590549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Autodesk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8115300" y="58102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2343150" y="2962274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Vernor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7191375" y="2952748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</a:t>
            </a:r>
          </a:p>
        </p:txBody>
      </p:sp>
      <p:cxnSp>
        <p:nvCxnSpPr>
          <p:cNvPr id="12" name="Straight Arrow Connector 11"/>
          <p:cNvCxnSpPr>
            <a:cxnSpLocks/>
            <a:endCxn id="6" idx="1"/>
          </p:cNvCxnSpPr>
          <p:nvPr/>
        </p:nvCxnSpPr>
        <p:spPr>
          <a:xfrm>
            <a:off x="6315075" y="1071561"/>
            <a:ext cx="1800225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</p:cNvCxnSpPr>
          <p:nvPr/>
        </p:nvCxnSpPr>
        <p:spPr>
          <a:xfrm>
            <a:off x="2886075" y="1071560"/>
            <a:ext cx="1800225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/>
          <p:cNvCxnSpPr>
            <a:stCxn id="6" idx="2"/>
            <a:endCxn id="8" idx="0"/>
          </p:cNvCxnSpPr>
          <p:nvPr/>
        </p:nvCxnSpPr>
        <p:spPr>
          <a:xfrm rot="5400000">
            <a:off x="5343525" y="-623889"/>
            <a:ext cx="1400176" cy="5772150"/>
          </a:xfrm>
          <a:prstGeom prst="bentConnector3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  <a:stCxn id="8" idx="3"/>
            <a:endCxn id="9" idx="1"/>
          </p:cNvCxnSpPr>
          <p:nvPr/>
        </p:nvCxnSpPr>
        <p:spPr>
          <a:xfrm flipV="1">
            <a:off x="3971925" y="3443286"/>
            <a:ext cx="3219450" cy="9526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458790" y="702228"/>
            <a:ext cx="654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Copy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06839" y="701157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Sale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00637" y="1897617"/>
            <a:ext cx="1451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Resale 109(a)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76850" y="3171825"/>
            <a:ext cx="766763" cy="638175"/>
          </a:xfrm>
          <a:prstGeom prst="rect">
            <a:avLst/>
          </a:prstGeom>
          <a:solidFill>
            <a:schemeClr val="accent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latin typeface="Arial" panose="020B0604020202020204" pitchFamily="34" charset="0"/>
                <a:cs typeface="Arial" panose="020B0604020202020204" pitchFamily="34" charset="0"/>
              </a:rPr>
              <a:t>eBay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34327" y="3921680"/>
            <a:ext cx="1451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Resale 109(a)</a:t>
            </a:r>
          </a:p>
        </p:txBody>
      </p:sp>
    </p:spTree>
    <p:extLst>
      <p:ext uri="{BB962C8B-B14F-4D97-AF65-F5344CB8AC3E}">
        <p14:creationId xmlns:p14="http://schemas.microsoft.com/office/powerpoint/2010/main" val="3369291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1257300" y="590549"/>
            <a:ext cx="1628775" cy="981075"/>
          </a:xfrm>
          <a:prstGeom prst="round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Autodesk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4686300" y="590549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Autodesk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8115300" y="581023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CTA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2343150" y="2962274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Vernor</a:t>
            </a:r>
            <a:endParaRPr lang="en-ZA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: Rounded Corners 8"/>
          <p:cNvSpPr/>
          <p:nvPr/>
        </p:nvSpPr>
        <p:spPr>
          <a:xfrm>
            <a:off x="7191375" y="2952748"/>
            <a:ext cx="1628775" cy="981075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Authorized Copy</a:t>
            </a:r>
            <a:br>
              <a:rPr lang="en-ZA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ZA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Buyer</a:t>
            </a:r>
          </a:p>
        </p:txBody>
      </p:sp>
      <p:cxnSp>
        <p:nvCxnSpPr>
          <p:cNvPr id="12" name="Straight Arrow Connector 11"/>
          <p:cNvCxnSpPr>
            <a:cxnSpLocks/>
          </p:cNvCxnSpPr>
          <p:nvPr/>
        </p:nvCxnSpPr>
        <p:spPr>
          <a:xfrm>
            <a:off x="6315075" y="1002981"/>
            <a:ext cx="1800225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cxnSpLocks/>
          </p:cNvCxnSpPr>
          <p:nvPr/>
        </p:nvCxnSpPr>
        <p:spPr>
          <a:xfrm>
            <a:off x="2886075" y="1071560"/>
            <a:ext cx="1800225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/>
          <p:cNvCxnSpPr>
            <a:stCxn id="6" idx="2"/>
            <a:endCxn id="8" idx="0"/>
          </p:cNvCxnSpPr>
          <p:nvPr/>
        </p:nvCxnSpPr>
        <p:spPr>
          <a:xfrm rot="5400000">
            <a:off x="5343525" y="-623889"/>
            <a:ext cx="1400176" cy="5772150"/>
          </a:xfrm>
          <a:prstGeom prst="bentConnector3">
            <a:avLst/>
          </a:prstGeom>
          <a:ln w="127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cxnSpLocks/>
            <a:stCxn id="8" idx="3"/>
            <a:endCxn id="9" idx="1"/>
          </p:cNvCxnSpPr>
          <p:nvPr/>
        </p:nvCxnSpPr>
        <p:spPr>
          <a:xfrm flipV="1">
            <a:off x="3971925" y="3443286"/>
            <a:ext cx="3219450" cy="9526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458790" y="702228"/>
            <a:ext cx="6547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Copy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906839" y="632577"/>
            <a:ext cx="712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Lease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100637" y="1897617"/>
            <a:ext cx="1451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Resale 109(a)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276850" y="3171825"/>
            <a:ext cx="766763" cy="638175"/>
          </a:xfrm>
          <a:prstGeom prst="rect">
            <a:avLst/>
          </a:prstGeom>
          <a:solidFill>
            <a:schemeClr val="accent5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b="1" dirty="0">
                <a:latin typeface="Arial" panose="020B0604020202020204" pitchFamily="34" charset="0"/>
                <a:cs typeface="Arial" panose="020B0604020202020204" pitchFamily="34" charset="0"/>
              </a:rPr>
              <a:t>eBay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34327" y="3921680"/>
            <a:ext cx="1451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i="1" dirty="0"/>
              <a:t>Resale 109(a)</a:t>
            </a:r>
          </a:p>
        </p:txBody>
      </p:sp>
      <p:sp>
        <p:nvSpPr>
          <p:cNvPr id="18" name="&quot;Not Allowed&quot; Symbol 17"/>
          <p:cNvSpPr/>
          <p:nvPr/>
        </p:nvSpPr>
        <p:spPr>
          <a:xfrm>
            <a:off x="4278393" y="3127295"/>
            <a:ext cx="633074" cy="633074"/>
          </a:xfrm>
          <a:prstGeom prst="noSmoking">
            <a:avLst/>
          </a:prstGeom>
          <a:solidFill>
            <a:srgbClr val="FF00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H="1">
            <a:off x="6315075" y="1175510"/>
            <a:ext cx="1800225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&quot;Not Allowed&quot; Symbol 24"/>
          <p:cNvSpPr/>
          <p:nvPr/>
        </p:nvSpPr>
        <p:spPr>
          <a:xfrm>
            <a:off x="7203182" y="1937859"/>
            <a:ext cx="633074" cy="633074"/>
          </a:xfrm>
          <a:prstGeom prst="noSmoking">
            <a:avLst/>
          </a:prstGeom>
          <a:solidFill>
            <a:srgbClr val="FF0000"/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88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3333750" y="3369777"/>
            <a:ext cx="2323753" cy="1631793"/>
          </a:xfrm>
          <a:custGeom>
            <a:avLst/>
            <a:gdLst>
              <a:gd name="connsiteX0" fmla="*/ 0 w 1987550"/>
              <a:gd name="connsiteY0" fmla="*/ 0 h 1390650"/>
              <a:gd name="connsiteX1" fmla="*/ 25400 w 1987550"/>
              <a:gd name="connsiteY1" fmla="*/ 1384300 h 1390650"/>
              <a:gd name="connsiteX2" fmla="*/ 1987550 w 1987550"/>
              <a:gd name="connsiteY2" fmla="*/ 1390650 h 1390650"/>
              <a:gd name="connsiteX3" fmla="*/ 0 w 198755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7550" h="1390650">
                <a:moveTo>
                  <a:pt x="0" y="0"/>
                </a:moveTo>
                <a:lnTo>
                  <a:pt x="25400" y="1384300"/>
                </a:lnTo>
                <a:lnTo>
                  <a:pt x="1987550" y="13906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ight Triangle 5"/>
          <p:cNvSpPr/>
          <p:nvPr/>
        </p:nvSpPr>
        <p:spPr>
          <a:xfrm>
            <a:off x="1119038" y="1789658"/>
            <a:ext cx="2245957" cy="1609761"/>
          </a:xfrm>
          <a:prstGeom prst="rtTriangle">
            <a:avLst/>
          </a:prstGeom>
          <a:pattFill prst="ltDnDiag">
            <a:fgClr>
              <a:schemeClr val="accent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3364995" y="50015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73636" y="3402620"/>
            <a:ext cx="2291360" cy="159574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9" name="TextBox 8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11" name="TextBox 10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97525" y="3189404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19" name="TextBox 18"/>
          <p:cNvSpPr txBox="1"/>
          <p:nvPr/>
        </p:nvSpPr>
        <p:spPr>
          <a:xfrm>
            <a:off x="3166431" y="5591465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cxnSp>
        <p:nvCxnSpPr>
          <p:cNvPr id="20" name="Straight Arrow Connector 19"/>
          <p:cNvCxnSpPr>
            <a:cxnSpLocks/>
          </p:cNvCxnSpPr>
          <p:nvPr/>
        </p:nvCxnSpPr>
        <p:spPr>
          <a:xfrm flipH="1" flipV="1">
            <a:off x="3397985" y="5991301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131339" y="6486448"/>
            <a:ext cx="288694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output</a:t>
            </a:r>
          </a:p>
        </p:txBody>
      </p:sp>
      <p:cxnSp>
        <p:nvCxnSpPr>
          <p:cNvPr id="22" name="Straight Arrow Connector 21"/>
          <p:cNvCxnSpPr>
            <a:cxnSpLocks/>
          </p:cNvCxnSpPr>
          <p:nvPr/>
        </p:nvCxnSpPr>
        <p:spPr>
          <a:xfrm flipH="1">
            <a:off x="3050345" y="3529960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177974" y="3319030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Monopoly profits</a:t>
            </a:r>
          </a:p>
        </p:txBody>
      </p: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>
            <a:off x="1662517" y="2233111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790146" y="2022181"/>
            <a:ext cx="254038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Consumer surplus</a:t>
            </a:r>
          </a:p>
        </p:txBody>
      </p:sp>
      <p:cxnSp>
        <p:nvCxnSpPr>
          <p:cNvPr id="27" name="Straight Arrow Connector 26"/>
          <p:cNvCxnSpPr>
            <a:cxnSpLocks/>
          </p:cNvCxnSpPr>
          <p:nvPr/>
        </p:nvCxnSpPr>
        <p:spPr>
          <a:xfrm flipH="1">
            <a:off x="4437385" y="4145283"/>
            <a:ext cx="740590" cy="3584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202044" y="3934355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Deadweight loss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202044" y="4247642"/>
            <a:ext cx="213495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70" dirty="0"/>
              <a:t>(foregone consumer surplus)</a:t>
            </a:r>
          </a:p>
        </p:txBody>
      </p:sp>
      <p:cxnSp>
        <p:nvCxnSpPr>
          <p:cNvPr id="30" name="Straight Arrow Connector 29"/>
          <p:cNvCxnSpPr>
            <a:cxnSpLocks/>
          </p:cNvCxnSpPr>
          <p:nvPr/>
        </p:nvCxnSpPr>
        <p:spPr>
          <a:xfrm flipV="1">
            <a:off x="478172" y="3503444"/>
            <a:ext cx="288528" cy="4897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 rot="16200000">
            <a:off x="-878720" y="5066408"/>
            <a:ext cx="2686569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price</a:t>
            </a:r>
          </a:p>
        </p:txBody>
      </p:sp>
    </p:spTree>
    <p:extLst>
      <p:ext uri="{BB962C8B-B14F-4D97-AF65-F5344CB8AC3E}">
        <p14:creationId xmlns:p14="http://schemas.microsoft.com/office/powerpoint/2010/main" val="2788679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4400550" y="4118909"/>
            <a:ext cx="1256953" cy="882661"/>
          </a:xfrm>
          <a:custGeom>
            <a:avLst/>
            <a:gdLst>
              <a:gd name="connsiteX0" fmla="*/ 0 w 1987550"/>
              <a:gd name="connsiteY0" fmla="*/ 0 h 1390650"/>
              <a:gd name="connsiteX1" fmla="*/ 25400 w 1987550"/>
              <a:gd name="connsiteY1" fmla="*/ 1384300 h 1390650"/>
              <a:gd name="connsiteX2" fmla="*/ 1987550 w 1987550"/>
              <a:gd name="connsiteY2" fmla="*/ 1390650 h 1390650"/>
              <a:gd name="connsiteX3" fmla="*/ 0 w 198755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7550" h="1390650">
                <a:moveTo>
                  <a:pt x="0" y="0"/>
                </a:moveTo>
                <a:lnTo>
                  <a:pt x="25400" y="1384300"/>
                </a:lnTo>
                <a:lnTo>
                  <a:pt x="1987550" y="13906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ight Triangle 5"/>
          <p:cNvSpPr/>
          <p:nvPr/>
        </p:nvSpPr>
        <p:spPr>
          <a:xfrm>
            <a:off x="1119038" y="1789658"/>
            <a:ext cx="3270208" cy="2343880"/>
          </a:xfrm>
          <a:prstGeom prst="rtTriangle">
            <a:avLst/>
          </a:prstGeom>
          <a:pattFill prst="ltDnDiag">
            <a:fgClr>
              <a:schemeClr val="accent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4398457" y="50047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73636" y="4136656"/>
            <a:ext cx="3326914" cy="861713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9" name="TextBox 8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11" name="TextBox 10"/>
          <p:cNvSpPr txBox="1"/>
          <p:nvPr/>
        </p:nvSpPr>
        <p:spPr>
          <a:xfrm rot="2102920">
            <a:off x="2287181" y="2619254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impact of a compulsory licensing system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cxnSpLocks/>
          </p:cNvCxnSpPr>
          <p:nvPr/>
        </p:nvCxnSpPr>
        <p:spPr>
          <a:xfrm flipH="1" flipV="1">
            <a:off x="4398457" y="5611350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618638" y="6060286"/>
            <a:ext cx="3789755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Output under compulsory license</a:t>
            </a:r>
          </a:p>
        </p:txBody>
      </p:sp>
      <p:cxnSp>
        <p:nvCxnSpPr>
          <p:cNvPr id="22" name="Straight Arrow Connector 21"/>
          <p:cNvCxnSpPr>
            <a:cxnSpLocks/>
          </p:cNvCxnSpPr>
          <p:nvPr/>
        </p:nvCxnSpPr>
        <p:spPr>
          <a:xfrm flipH="1">
            <a:off x="3916099" y="3486655"/>
            <a:ext cx="960619" cy="8128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866634" y="3243615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Profit</a:t>
            </a:r>
          </a:p>
        </p:txBody>
      </p:sp>
      <p:cxnSp>
        <p:nvCxnSpPr>
          <p:cNvPr id="24" name="Straight Connector 23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</p:cNvCxnSpPr>
          <p:nvPr/>
        </p:nvCxnSpPr>
        <p:spPr>
          <a:xfrm flipH="1">
            <a:off x="1662518" y="1788655"/>
            <a:ext cx="647761" cy="8581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666930" y="1365761"/>
            <a:ext cx="254038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Consumer surplus</a:t>
            </a:r>
          </a:p>
        </p:txBody>
      </p:sp>
      <p:cxnSp>
        <p:nvCxnSpPr>
          <p:cNvPr id="27" name="Straight Arrow Connector 26"/>
          <p:cNvCxnSpPr>
            <a:cxnSpLocks/>
          </p:cNvCxnSpPr>
          <p:nvPr/>
        </p:nvCxnSpPr>
        <p:spPr>
          <a:xfrm flipH="1">
            <a:off x="4866634" y="4192438"/>
            <a:ext cx="938943" cy="5191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767086" y="3865490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Deadweight loss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67086" y="4178777"/>
            <a:ext cx="213495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70" dirty="0"/>
              <a:t>(foregone consumer surplus)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854015" y="4136656"/>
            <a:ext cx="3942272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cxnSpLocks/>
          </p:cNvCxnSpPr>
          <p:nvPr/>
        </p:nvCxnSpPr>
        <p:spPr>
          <a:xfrm flipH="1">
            <a:off x="3321769" y="2432976"/>
            <a:ext cx="1407892" cy="16690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4650898" y="1775650"/>
            <a:ext cx="3680094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Force copyright owner to license the work for reduced fee</a:t>
            </a:r>
          </a:p>
        </p:txBody>
      </p:sp>
    </p:spTree>
    <p:extLst>
      <p:ext uri="{BB962C8B-B14F-4D97-AF65-F5344CB8AC3E}">
        <p14:creationId xmlns:p14="http://schemas.microsoft.com/office/powerpoint/2010/main" val="2727565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/>
          <p:cNvSpPr/>
          <p:nvPr/>
        </p:nvSpPr>
        <p:spPr>
          <a:xfrm>
            <a:off x="3333750" y="3369777"/>
            <a:ext cx="2323753" cy="1631793"/>
          </a:xfrm>
          <a:custGeom>
            <a:avLst/>
            <a:gdLst>
              <a:gd name="connsiteX0" fmla="*/ 0 w 1987550"/>
              <a:gd name="connsiteY0" fmla="*/ 0 h 1390650"/>
              <a:gd name="connsiteX1" fmla="*/ 25400 w 1987550"/>
              <a:gd name="connsiteY1" fmla="*/ 1384300 h 1390650"/>
              <a:gd name="connsiteX2" fmla="*/ 1987550 w 1987550"/>
              <a:gd name="connsiteY2" fmla="*/ 1390650 h 1390650"/>
              <a:gd name="connsiteX3" fmla="*/ 0 w 198755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7550" h="1390650">
                <a:moveTo>
                  <a:pt x="0" y="0"/>
                </a:moveTo>
                <a:lnTo>
                  <a:pt x="25400" y="1384300"/>
                </a:lnTo>
                <a:lnTo>
                  <a:pt x="1987550" y="13906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5" name="Straight Connector 4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ight Triangle 5"/>
          <p:cNvSpPr/>
          <p:nvPr/>
        </p:nvSpPr>
        <p:spPr>
          <a:xfrm>
            <a:off x="1119038" y="1789658"/>
            <a:ext cx="2245957" cy="1609761"/>
          </a:xfrm>
          <a:prstGeom prst="rtTriangle">
            <a:avLst/>
          </a:prstGeom>
          <a:pattFill prst="ltDnDiag">
            <a:fgClr>
              <a:schemeClr val="accent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3364995" y="50015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1073636" y="3402620"/>
            <a:ext cx="2291360" cy="159574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9" name="TextBox 8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11" name="TextBox 10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13" name="Straight Connector 12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97525" y="3189404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18" name="TextBox 17"/>
          <p:cNvSpPr txBox="1"/>
          <p:nvPr/>
        </p:nvSpPr>
        <p:spPr>
          <a:xfrm>
            <a:off x="3166431" y="5591465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cxnSp>
        <p:nvCxnSpPr>
          <p:cNvPr id="19" name="Straight Arrow Connector 18"/>
          <p:cNvCxnSpPr>
            <a:cxnSpLocks/>
          </p:cNvCxnSpPr>
          <p:nvPr/>
        </p:nvCxnSpPr>
        <p:spPr>
          <a:xfrm flipH="1" flipV="1">
            <a:off x="3397985" y="5991301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131339" y="6486448"/>
            <a:ext cx="288694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output</a:t>
            </a:r>
          </a:p>
        </p:txBody>
      </p:sp>
      <p:cxnSp>
        <p:nvCxnSpPr>
          <p:cNvPr id="21" name="Straight Arrow Connector 20"/>
          <p:cNvCxnSpPr>
            <a:cxnSpLocks/>
          </p:cNvCxnSpPr>
          <p:nvPr/>
        </p:nvCxnSpPr>
        <p:spPr>
          <a:xfrm flipH="1">
            <a:off x="3050345" y="3529960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177974" y="3319030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Monopoly profits</a:t>
            </a:r>
          </a:p>
        </p:txBody>
      </p:sp>
      <p:cxnSp>
        <p:nvCxnSpPr>
          <p:cNvPr id="23" name="Straight Connector 2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cxnSpLocks/>
          </p:cNvCxnSpPr>
          <p:nvPr/>
        </p:nvCxnSpPr>
        <p:spPr>
          <a:xfrm flipH="1">
            <a:off x="1662517" y="2233111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790146" y="2022181"/>
            <a:ext cx="254038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Consumer surplus</a:t>
            </a:r>
          </a:p>
        </p:txBody>
      </p:sp>
      <p:cxnSp>
        <p:nvCxnSpPr>
          <p:cNvPr id="26" name="Straight Arrow Connector 25"/>
          <p:cNvCxnSpPr>
            <a:cxnSpLocks/>
          </p:cNvCxnSpPr>
          <p:nvPr/>
        </p:nvCxnSpPr>
        <p:spPr>
          <a:xfrm flipH="1">
            <a:off x="4437385" y="4145283"/>
            <a:ext cx="740590" cy="3584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202044" y="3934355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Deadweight loss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202044" y="4247642"/>
            <a:ext cx="213495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70" dirty="0"/>
              <a:t>(foregone consumer surplus)</a:t>
            </a:r>
          </a:p>
        </p:txBody>
      </p:sp>
      <p:cxnSp>
        <p:nvCxnSpPr>
          <p:cNvPr id="29" name="Straight Arrow Connector 28"/>
          <p:cNvCxnSpPr>
            <a:cxnSpLocks/>
          </p:cNvCxnSpPr>
          <p:nvPr/>
        </p:nvCxnSpPr>
        <p:spPr>
          <a:xfrm flipV="1">
            <a:off x="478172" y="3503444"/>
            <a:ext cx="288528" cy="4897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 rot="16200000">
            <a:off x="-878720" y="5066408"/>
            <a:ext cx="2686569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price</a:t>
            </a:r>
          </a:p>
        </p:txBody>
      </p:sp>
      <p:sp>
        <p:nvSpPr>
          <p:cNvPr id="83" name="Freeform: Shape 82"/>
          <p:cNvSpPr/>
          <p:nvPr/>
        </p:nvSpPr>
        <p:spPr>
          <a:xfrm>
            <a:off x="12622441" y="4118909"/>
            <a:ext cx="1256953" cy="882661"/>
          </a:xfrm>
          <a:custGeom>
            <a:avLst/>
            <a:gdLst>
              <a:gd name="connsiteX0" fmla="*/ 0 w 1987550"/>
              <a:gd name="connsiteY0" fmla="*/ 0 h 1390650"/>
              <a:gd name="connsiteX1" fmla="*/ 25400 w 1987550"/>
              <a:gd name="connsiteY1" fmla="*/ 1384300 h 1390650"/>
              <a:gd name="connsiteX2" fmla="*/ 1987550 w 1987550"/>
              <a:gd name="connsiteY2" fmla="*/ 1390650 h 1390650"/>
              <a:gd name="connsiteX3" fmla="*/ 0 w 198755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7550" h="1390650">
                <a:moveTo>
                  <a:pt x="0" y="0"/>
                </a:moveTo>
                <a:lnTo>
                  <a:pt x="25400" y="1384300"/>
                </a:lnTo>
                <a:lnTo>
                  <a:pt x="1987550" y="13906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4" name="Straight Connector 83"/>
          <p:cNvCxnSpPr>
            <a:cxnSpLocks/>
          </p:cNvCxnSpPr>
          <p:nvPr/>
        </p:nvCxnSpPr>
        <p:spPr>
          <a:xfrm>
            <a:off x="9295535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ight Triangle 84"/>
          <p:cNvSpPr/>
          <p:nvPr/>
        </p:nvSpPr>
        <p:spPr>
          <a:xfrm>
            <a:off x="9340929" y="1789658"/>
            <a:ext cx="3270208" cy="2343880"/>
          </a:xfrm>
          <a:prstGeom prst="rtTriangle">
            <a:avLst/>
          </a:prstGeom>
          <a:pattFill prst="ltDnDiag">
            <a:fgClr>
              <a:schemeClr val="accent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86" name="Straight Connector 85"/>
          <p:cNvCxnSpPr>
            <a:cxnSpLocks/>
          </p:cNvCxnSpPr>
          <p:nvPr/>
        </p:nvCxnSpPr>
        <p:spPr>
          <a:xfrm>
            <a:off x="12620348" y="50047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9295527" y="4136656"/>
            <a:ext cx="3326914" cy="861713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88" name="TextBox 87"/>
          <p:cNvSpPr txBox="1"/>
          <p:nvPr/>
        </p:nvSpPr>
        <p:spPr>
          <a:xfrm>
            <a:off x="876189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1515801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90" name="TextBox 89"/>
          <p:cNvSpPr txBox="1"/>
          <p:nvPr/>
        </p:nvSpPr>
        <p:spPr>
          <a:xfrm rot="2102920">
            <a:off x="10509072" y="2619254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1444391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92" name="Straight Connector 91"/>
          <p:cNvCxnSpPr>
            <a:cxnSpLocks/>
          </p:cNvCxnSpPr>
          <p:nvPr/>
        </p:nvCxnSpPr>
        <p:spPr>
          <a:xfrm>
            <a:off x="931202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>
            <a:cxnSpLocks/>
          </p:cNvCxnSpPr>
          <p:nvPr/>
        </p:nvCxnSpPr>
        <p:spPr>
          <a:xfrm>
            <a:off x="929553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952823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impact of a compulsory licensing system</a:t>
            </a:r>
          </a:p>
        </p:txBody>
      </p:sp>
      <p:cxnSp>
        <p:nvCxnSpPr>
          <p:cNvPr id="95" name="Straight Connector 94"/>
          <p:cNvCxnSpPr/>
          <p:nvPr/>
        </p:nvCxnSpPr>
        <p:spPr>
          <a:xfrm>
            <a:off x="929553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>
            <a:cxnSpLocks/>
          </p:cNvCxnSpPr>
          <p:nvPr/>
        </p:nvCxnSpPr>
        <p:spPr>
          <a:xfrm flipH="1" flipV="1">
            <a:off x="12620348" y="5611350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10840529" y="6060286"/>
            <a:ext cx="3789755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Output under compulsory license</a:t>
            </a:r>
          </a:p>
        </p:txBody>
      </p:sp>
      <p:cxnSp>
        <p:nvCxnSpPr>
          <p:cNvPr id="98" name="Straight Arrow Connector 97"/>
          <p:cNvCxnSpPr>
            <a:cxnSpLocks/>
          </p:cNvCxnSpPr>
          <p:nvPr/>
        </p:nvCxnSpPr>
        <p:spPr>
          <a:xfrm flipH="1">
            <a:off x="12137990" y="3486655"/>
            <a:ext cx="960619" cy="8128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/>
          <p:cNvSpPr txBox="1"/>
          <p:nvPr/>
        </p:nvSpPr>
        <p:spPr>
          <a:xfrm>
            <a:off x="13088525" y="3243615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Profit</a:t>
            </a:r>
          </a:p>
        </p:txBody>
      </p:sp>
      <p:cxnSp>
        <p:nvCxnSpPr>
          <p:cNvPr id="100" name="Straight Connector 99"/>
          <p:cNvCxnSpPr>
            <a:cxnSpLocks/>
          </p:cNvCxnSpPr>
          <p:nvPr/>
        </p:nvCxnSpPr>
        <p:spPr>
          <a:xfrm>
            <a:off x="931203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cxnSpLocks/>
          </p:cNvCxnSpPr>
          <p:nvPr/>
        </p:nvCxnSpPr>
        <p:spPr>
          <a:xfrm flipH="1">
            <a:off x="9884409" y="1788655"/>
            <a:ext cx="647761" cy="8581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9888821" y="1365761"/>
            <a:ext cx="254038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Consumer surplus</a:t>
            </a:r>
          </a:p>
        </p:txBody>
      </p:sp>
      <p:cxnSp>
        <p:nvCxnSpPr>
          <p:cNvPr id="103" name="Straight Arrow Connector 102"/>
          <p:cNvCxnSpPr>
            <a:cxnSpLocks/>
          </p:cNvCxnSpPr>
          <p:nvPr/>
        </p:nvCxnSpPr>
        <p:spPr>
          <a:xfrm flipH="1">
            <a:off x="13088525" y="4192438"/>
            <a:ext cx="938943" cy="51916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13988977" y="3865490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Deadweight loss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3988977" y="4178777"/>
            <a:ext cx="213495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70" dirty="0"/>
              <a:t>(foregone consumer surplus)</a:t>
            </a:r>
          </a:p>
        </p:txBody>
      </p:sp>
      <p:cxnSp>
        <p:nvCxnSpPr>
          <p:cNvPr id="106" name="Straight Connector 105"/>
          <p:cNvCxnSpPr>
            <a:cxnSpLocks/>
          </p:cNvCxnSpPr>
          <p:nvPr/>
        </p:nvCxnSpPr>
        <p:spPr>
          <a:xfrm>
            <a:off x="9075906" y="4136656"/>
            <a:ext cx="3942272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/>
          <p:cNvCxnSpPr>
            <a:cxnSpLocks/>
          </p:cNvCxnSpPr>
          <p:nvPr/>
        </p:nvCxnSpPr>
        <p:spPr>
          <a:xfrm flipH="1">
            <a:off x="11543660" y="2432976"/>
            <a:ext cx="1407892" cy="166909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12872789" y="1775650"/>
            <a:ext cx="3680094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Force copyright owner to license the work for reduced fee</a:t>
            </a:r>
          </a:p>
        </p:txBody>
      </p:sp>
    </p:spTree>
    <p:extLst>
      <p:ext uri="{BB962C8B-B14F-4D97-AF65-F5344CB8AC3E}">
        <p14:creationId xmlns:p14="http://schemas.microsoft.com/office/powerpoint/2010/main" val="1698402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325</Words>
  <Application>Microsoft Office PowerPoint</Application>
  <PresentationFormat>Widescreen</PresentationFormat>
  <Paragraphs>102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14</cp:revision>
  <dcterms:created xsi:type="dcterms:W3CDTF">2017-03-21T10:36:06Z</dcterms:created>
  <dcterms:modified xsi:type="dcterms:W3CDTF">2017-03-22T08:39:47Z</dcterms:modified>
</cp:coreProperties>
</file>