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87" r:id="rId8"/>
    <p:sldId id="265" r:id="rId9"/>
    <p:sldId id="266" r:id="rId10"/>
    <p:sldId id="267" r:id="rId11"/>
    <p:sldId id="270" r:id="rId12"/>
    <p:sldId id="283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86" r:id="rId27"/>
    <p:sldId id="285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>
        <p:scale>
          <a:sx n="125" d="100"/>
          <a:sy n="125" d="100"/>
        </p:scale>
        <p:origin x="1230" y="-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2017/03/06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1228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2017/03/06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03211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2017/03/06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022948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2017/03/06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44304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2017/03/06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674210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2017/03/06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54850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2017/03/06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12813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2017/03/06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377649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2017/03/06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87521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2017/03/06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35211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2017/03/06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00689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A9C98-6C0D-4EDA-915A-6AF2C85C5431}" type="datetimeFigureOut">
              <a:rPr lang="en-ZA" smtClean="0"/>
              <a:t>2017/03/06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58061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007975" y="1907016"/>
            <a:ext cx="4502066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Cost of producing copies of the movies?</a:t>
            </a:r>
          </a:p>
        </p:txBody>
      </p:sp>
    </p:spTree>
    <p:extLst>
      <p:ext uri="{BB962C8B-B14F-4D97-AF65-F5344CB8AC3E}">
        <p14:creationId xmlns:p14="http://schemas.microsoft.com/office/powerpoint/2010/main" val="36909389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/>
        </p:nvSpPr>
        <p:spPr>
          <a:xfrm>
            <a:off x="1073645" y="1768466"/>
            <a:ext cx="4582266" cy="3233117"/>
          </a:xfrm>
          <a:custGeom>
            <a:avLst/>
            <a:gdLst>
              <a:gd name="connsiteX0" fmla="*/ 0 w 3959603"/>
              <a:gd name="connsiteY0" fmla="*/ 0 h 2776756"/>
              <a:gd name="connsiteX1" fmla="*/ 0 w 3959603"/>
              <a:gd name="connsiteY1" fmla="*/ 2776756 h 2776756"/>
              <a:gd name="connsiteX2" fmla="*/ 3959603 w 3959603"/>
              <a:gd name="connsiteY2" fmla="*/ 2776756 h 2776756"/>
              <a:gd name="connsiteX3" fmla="*/ 0 w 3959603"/>
              <a:gd name="connsiteY3" fmla="*/ 0 h 2776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9603" h="2776756">
                <a:moveTo>
                  <a:pt x="0" y="0"/>
                </a:moveTo>
                <a:lnTo>
                  <a:pt x="0" y="2776756"/>
                </a:lnTo>
                <a:lnTo>
                  <a:pt x="3959603" y="2776756"/>
                </a:lnTo>
                <a:lnTo>
                  <a:pt x="0" y="0"/>
                </a:lnTo>
                <a:close/>
              </a:path>
            </a:pathLst>
          </a:custGeom>
          <a:pattFill prst="dkDnDiag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20059" y="1448560"/>
            <a:ext cx="5755981" cy="732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i="1" dirty="0"/>
              <a:t>In the absence of copyright, copy and competition will drive the price down to close to marginal cost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cxnSpLocks/>
          </p:cNvCxnSpPr>
          <p:nvPr/>
        </p:nvCxnSpPr>
        <p:spPr>
          <a:xfrm flipH="1">
            <a:off x="4057804" y="3270646"/>
            <a:ext cx="1319640" cy="109969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445925" y="5584409"/>
            <a:ext cx="3642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>
                <a:solidFill>
                  <a:schemeClr val="accent6"/>
                </a:solidFill>
              </a:rPr>
              <a:t>Q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338054" y="3048642"/>
            <a:ext cx="3568175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Resultant Consumer Surplus</a:t>
            </a:r>
          </a:p>
        </p:txBody>
      </p:sp>
      <p:cxnSp>
        <p:nvCxnSpPr>
          <p:cNvPr id="17" name="Straight Connector 16"/>
          <p:cNvCxnSpPr>
            <a:cxnSpLocks/>
          </p:cNvCxnSpPr>
          <p:nvPr/>
        </p:nvCxnSpPr>
        <p:spPr>
          <a:xfrm flipV="1">
            <a:off x="5642303" y="4998823"/>
            <a:ext cx="4582" cy="552322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015237" y="258556"/>
            <a:ext cx="4165603" cy="94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771" dirty="0"/>
              <a:t>Anticipating this effect,</a:t>
            </a:r>
          </a:p>
          <a:p>
            <a:pPr algn="ctr"/>
            <a:r>
              <a:rPr lang="en-ZA" sz="2771" dirty="0"/>
              <a:t>CDF will not make any films</a:t>
            </a:r>
          </a:p>
        </p:txBody>
      </p:sp>
    </p:spTree>
    <p:extLst>
      <p:ext uri="{BB962C8B-B14F-4D97-AF65-F5344CB8AC3E}">
        <p14:creationId xmlns:p14="http://schemas.microsoft.com/office/powerpoint/2010/main" val="39968715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56110" y="2695271"/>
            <a:ext cx="626220" cy="1570272"/>
            <a:chOff x="540000" y="2695271"/>
            <a:chExt cx="626220" cy="1570272"/>
          </a:xfrm>
        </p:grpSpPr>
        <p:sp>
          <p:nvSpPr>
            <p:cNvPr id="2" name="TextBox 1"/>
            <p:cNvSpPr txBox="1"/>
            <p:nvPr/>
          </p:nvSpPr>
          <p:spPr>
            <a:xfrm>
              <a:off x="553552" y="3286909"/>
              <a:ext cx="612668" cy="412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2079" dirty="0"/>
                <a:t>P(Y)</a:t>
              </a:r>
              <a:endParaRPr lang="en-ZA" sz="2079" baseline="-250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40000" y="2695271"/>
              <a:ext cx="620683" cy="412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2079" dirty="0"/>
                <a:t>P(X)</a:t>
              </a:r>
              <a:endParaRPr lang="en-ZA" sz="2079" baseline="-250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53542" y="3853251"/>
              <a:ext cx="607859" cy="412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2079" dirty="0"/>
                <a:t>P(Z)</a:t>
              </a:r>
              <a:endParaRPr lang="en-ZA" sz="2079" baseline="-25000" dirty="0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90141" y="2906655"/>
            <a:ext cx="1581908" cy="264450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2" name="Rectangle 11"/>
          <p:cNvSpPr/>
          <p:nvPr/>
        </p:nvSpPr>
        <p:spPr>
          <a:xfrm>
            <a:off x="1090140" y="3497870"/>
            <a:ext cx="2406829" cy="205327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1" name="Rectangle 20"/>
          <p:cNvSpPr/>
          <p:nvPr/>
        </p:nvSpPr>
        <p:spPr>
          <a:xfrm>
            <a:off x="1082542" y="4069833"/>
            <a:ext cx="3209866" cy="1481309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2557998" y="2821691"/>
            <a:ext cx="219940" cy="2199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43" name="Oval 42"/>
          <p:cNvSpPr/>
          <p:nvPr/>
        </p:nvSpPr>
        <p:spPr>
          <a:xfrm>
            <a:off x="3399086" y="3400832"/>
            <a:ext cx="219940" cy="2199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44" name="Oval 43"/>
          <p:cNvSpPr/>
          <p:nvPr/>
        </p:nvSpPr>
        <p:spPr>
          <a:xfrm>
            <a:off x="4183065" y="3972625"/>
            <a:ext cx="219940" cy="2199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45" name="TextBox 44"/>
          <p:cNvSpPr txBox="1"/>
          <p:nvPr/>
        </p:nvSpPr>
        <p:spPr>
          <a:xfrm>
            <a:off x="2499294" y="5626451"/>
            <a:ext cx="32252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X</a:t>
            </a:r>
            <a:endParaRPr lang="en-ZA" sz="2079" baseline="-25000" dirty="0"/>
          </a:p>
        </p:txBody>
      </p:sp>
      <p:sp>
        <p:nvSpPr>
          <p:cNvPr id="46" name="TextBox 45"/>
          <p:cNvSpPr txBox="1"/>
          <p:nvPr/>
        </p:nvSpPr>
        <p:spPr>
          <a:xfrm>
            <a:off x="3325719" y="5633474"/>
            <a:ext cx="314510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Y</a:t>
            </a:r>
            <a:endParaRPr lang="en-ZA" sz="2079" baseline="-25000" dirty="0"/>
          </a:p>
        </p:txBody>
      </p:sp>
      <p:sp>
        <p:nvSpPr>
          <p:cNvPr id="47" name="TextBox 46"/>
          <p:cNvSpPr txBox="1"/>
          <p:nvPr/>
        </p:nvSpPr>
        <p:spPr>
          <a:xfrm>
            <a:off x="4130484" y="5626451"/>
            <a:ext cx="309700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Z</a:t>
            </a:r>
            <a:endParaRPr lang="en-ZA" sz="2079" baseline="-25000" dirty="0"/>
          </a:p>
        </p:txBody>
      </p:sp>
      <p:sp>
        <p:nvSpPr>
          <p:cNvPr id="25" name="TextBox 24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</p:spTree>
    <p:extLst>
      <p:ext uri="{BB962C8B-B14F-4D97-AF65-F5344CB8AC3E}">
        <p14:creationId xmlns:p14="http://schemas.microsoft.com/office/powerpoint/2010/main" val="1877033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/>
          <p:cNvCxnSpPr>
            <a:cxnSpLocks/>
          </p:cNvCxnSpPr>
          <p:nvPr/>
        </p:nvCxnSpPr>
        <p:spPr>
          <a:xfrm>
            <a:off x="5645406" y="4998571"/>
            <a:ext cx="0" cy="54636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: Shape 23"/>
          <p:cNvSpPr/>
          <p:nvPr/>
        </p:nvSpPr>
        <p:spPr>
          <a:xfrm>
            <a:off x="1073645" y="1768466"/>
            <a:ext cx="4582266" cy="3233117"/>
          </a:xfrm>
          <a:custGeom>
            <a:avLst/>
            <a:gdLst>
              <a:gd name="connsiteX0" fmla="*/ 0 w 3959603"/>
              <a:gd name="connsiteY0" fmla="*/ 0 h 2776756"/>
              <a:gd name="connsiteX1" fmla="*/ 0 w 3959603"/>
              <a:gd name="connsiteY1" fmla="*/ 2776756 h 2776756"/>
              <a:gd name="connsiteX2" fmla="*/ 3959603 w 3959603"/>
              <a:gd name="connsiteY2" fmla="*/ 2776756 h 2776756"/>
              <a:gd name="connsiteX3" fmla="*/ 0 w 3959603"/>
              <a:gd name="connsiteY3" fmla="*/ 0 h 2776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9603" h="2776756">
                <a:moveTo>
                  <a:pt x="0" y="0"/>
                </a:moveTo>
                <a:lnTo>
                  <a:pt x="0" y="2776756"/>
                </a:lnTo>
                <a:lnTo>
                  <a:pt x="3959603" y="2776756"/>
                </a:lnTo>
                <a:lnTo>
                  <a:pt x="0" y="0"/>
                </a:lnTo>
                <a:close/>
              </a:path>
            </a:pathLst>
          </a:custGeom>
          <a:pattFill prst="wdUpDi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499294" y="5626451"/>
            <a:ext cx="32252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X</a:t>
            </a:r>
            <a:endParaRPr lang="en-ZA" sz="2079" baseline="-25000" dirty="0"/>
          </a:p>
        </p:txBody>
      </p:sp>
      <p:sp>
        <p:nvSpPr>
          <p:cNvPr id="46" name="TextBox 45"/>
          <p:cNvSpPr txBox="1"/>
          <p:nvPr/>
        </p:nvSpPr>
        <p:spPr>
          <a:xfrm>
            <a:off x="3325719" y="5633474"/>
            <a:ext cx="314510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Y</a:t>
            </a:r>
            <a:endParaRPr lang="en-ZA" sz="2079" baseline="-25000" dirty="0"/>
          </a:p>
        </p:txBody>
      </p:sp>
      <p:sp>
        <p:nvSpPr>
          <p:cNvPr id="47" name="TextBox 46"/>
          <p:cNvSpPr txBox="1"/>
          <p:nvPr/>
        </p:nvSpPr>
        <p:spPr>
          <a:xfrm>
            <a:off x="4130484" y="5626451"/>
            <a:ext cx="309700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Z</a:t>
            </a:r>
            <a:endParaRPr lang="en-ZA" sz="2079" baseline="-25000" dirty="0"/>
          </a:p>
        </p:txBody>
      </p:sp>
      <p:sp>
        <p:nvSpPr>
          <p:cNvPr id="25" name="TextBox 24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cxnSp>
        <p:nvCxnSpPr>
          <p:cNvPr id="26" name="Straight Arrow Connector 25"/>
          <p:cNvCxnSpPr>
            <a:cxnSpLocks/>
          </p:cNvCxnSpPr>
          <p:nvPr/>
        </p:nvCxnSpPr>
        <p:spPr>
          <a:xfrm flipH="1">
            <a:off x="2003623" y="2087379"/>
            <a:ext cx="1218409" cy="7472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222033" y="1872557"/>
            <a:ext cx="239313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“Monopoly Profits”</a:t>
            </a:r>
          </a:p>
        </p:txBody>
      </p:sp>
      <p:cxnSp>
        <p:nvCxnSpPr>
          <p:cNvPr id="29" name="Straight Arrow Connector 28"/>
          <p:cNvCxnSpPr>
            <a:cxnSpLocks/>
            <a:stCxn id="30" idx="0"/>
          </p:cNvCxnSpPr>
          <p:nvPr/>
        </p:nvCxnSpPr>
        <p:spPr>
          <a:xfrm flipV="1">
            <a:off x="5324173" y="5584416"/>
            <a:ext cx="321245" cy="6175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880701" y="6201936"/>
            <a:ext cx="288694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Profit-maximizing output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08595" y="619048"/>
            <a:ext cx="6092295" cy="6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47" i="1" dirty="0"/>
              <a:t>Profit-maximizing behaviour by a copyright owner who can engage in perfect price discrimination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456110" y="2695271"/>
            <a:ext cx="626220" cy="1570272"/>
            <a:chOff x="540000" y="2695271"/>
            <a:chExt cx="626220" cy="1570272"/>
          </a:xfrm>
        </p:grpSpPr>
        <p:sp>
          <p:nvSpPr>
            <p:cNvPr id="34" name="TextBox 33"/>
            <p:cNvSpPr txBox="1"/>
            <p:nvPr/>
          </p:nvSpPr>
          <p:spPr>
            <a:xfrm>
              <a:off x="553552" y="3286909"/>
              <a:ext cx="612668" cy="412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2079" dirty="0"/>
                <a:t>P(Y)</a:t>
              </a:r>
              <a:endParaRPr lang="en-ZA" sz="2079" baseline="-25000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40000" y="2695271"/>
              <a:ext cx="620683" cy="412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2079" dirty="0"/>
                <a:t>P(X)</a:t>
              </a:r>
              <a:endParaRPr lang="en-ZA" sz="2079" baseline="-250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53542" y="3853251"/>
              <a:ext cx="607859" cy="4122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ZA" sz="2079" dirty="0"/>
                <a:t>P(Z)</a:t>
              </a:r>
              <a:endParaRPr lang="en-ZA" sz="2079" baseline="-25000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1090141" y="2906655"/>
            <a:ext cx="1581908" cy="264450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2" name="Rectangle 11"/>
          <p:cNvSpPr/>
          <p:nvPr/>
        </p:nvSpPr>
        <p:spPr>
          <a:xfrm>
            <a:off x="1090140" y="3497870"/>
            <a:ext cx="2406829" cy="2048061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1" name="Rectangle 20"/>
          <p:cNvSpPr/>
          <p:nvPr/>
        </p:nvSpPr>
        <p:spPr>
          <a:xfrm>
            <a:off x="1082542" y="4069833"/>
            <a:ext cx="3209866" cy="1480848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55902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1090141" y="2906655"/>
            <a:ext cx="1581908" cy="2644500"/>
          </a:xfrm>
          <a:prstGeom prst="rect">
            <a:avLst/>
          </a:prstGeom>
          <a:pattFill prst="lgConfetti">
            <a:fgClr>
              <a:srgbClr val="7030A0"/>
            </a:fgClr>
            <a:bgClr>
              <a:schemeClr val="bg1"/>
            </a:bgClr>
          </a:patt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7920" y="2695271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45" name="TextBox 44"/>
          <p:cNvSpPr txBox="1"/>
          <p:nvPr/>
        </p:nvSpPr>
        <p:spPr>
          <a:xfrm>
            <a:off x="2499293" y="5591260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u</a:t>
            </a:r>
            <a:endParaRPr lang="en-ZA" sz="2079" baseline="-25000" dirty="0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3050334" y="2085758"/>
            <a:ext cx="239313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Revenues</a:t>
            </a:r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308595" y="619048"/>
            <a:ext cx="6092295" cy="6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47" i="1" dirty="0"/>
              <a:t>Profit-maximizing behaviour by a copyright owner who can engage in perfect price discrimination</a:t>
            </a:r>
          </a:p>
        </p:txBody>
      </p:sp>
      <p:cxnSp>
        <p:nvCxnSpPr>
          <p:cNvPr id="37" name="Straight Arrow Connector 36"/>
          <p:cNvCxnSpPr>
            <a:cxnSpLocks/>
          </p:cNvCxnSpPr>
          <p:nvPr/>
        </p:nvCxnSpPr>
        <p:spPr>
          <a:xfrm flipH="1">
            <a:off x="2377465" y="2298977"/>
            <a:ext cx="672870" cy="82271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0601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73647" y="2906643"/>
            <a:ext cx="1598402" cy="2094927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9" name="Rectangle 18"/>
          <p:cNvSpPr/>
          <p:nvPr/>
        </p:nvSpPr>
        <p:spPr>
          <a:xfrm>
            <a:off x="1081897" y="5016701"/>
            <a:ext cx="1590153" cy="531240"/>
          </a:xfrm>
          <a:prstGeom prst="rect">
            <a:avLst/>
          </a:prstGeom>
          <a:pattFill prst="lgConfetti">
            <a:fgClr>
              <a:srgbClr val="FFC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49" name="Rectangle 48"/>
          <p:cNvSpPr/>
          <p:nvPr/>
        </p:nvSpPr>
        <p:spPr>
          <a:xfrm>
            <a:off x="1090141" y="2906655"/>
            <a:ext cx="1581908" cy="264450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7920" y="2695271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45" name="TextBox 44"/>
          <p:cNvSpPr txBox="1"/>
          <p:nvPr/>
        </p:nvSpPr>
        <p:spPr>
          <a:xfrm>
            <a:off x="2499293" y="5591260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u</a:t>
            </a:r>
            <a:endParaRPr lang="en-ZA" sz="2079" baseline="-25000" dirty="0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3050335" y="2085759"/>
            <a:ext cx="1121838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Profits</a:t>
            </a:r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cxnSpLocks/>
          </p:cNvCxnSpPr>
          <p:nvPr/>
        </p:nvCxnSpPr>
        <p:spPr>
          <a:xfrm flipH="1">
            <a:off x="2377465" y="2298977"/>
            <a:ext cx="672870" cy="82271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91881" y="5906424"/>
            <a:ext cx="1121838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Costs</a:t>
            </a:r>
          </a:p>
        </p:txBody>
      </p:sp>
      <p:cxnSp>
        <p:nvCxnSpPr>
          <p:cNvPr id="25" name="Straight Arrow Connector 24"/>
          <p:cNvCxnSpPr>
            <a:cxnSpLocks/>
            <a:stCxn id="21" idx="0"/>
          </p:cNvCxnSpPr>
          <p:nvPr/>
        </p:nvCxnSpPr>
        <p:spPr>
          <a:xfrm flipV="1">
            <a:off x="1552800" y="5306950"/>
            <a:ext cx="369388" cy="59947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308595" y="619048"/>
            <a:ext cx="6092295" cy="6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47" i="1" dirty="0"/>
              <a:t>Profit-maximizing behaviour by a copyright owner who can engage in perfect price discrimination</a:t>
            </a:r>
          </a:p>
        </p:txBody>
      </p:sp>
    </p:spTree>
    <p:extLst>
      <p:ext uri="{BB962C8B-B14F-4D97-AF65-F5344CB8AC3E}">
        <p14:creationId xmlns:p14="http://schemas.microsoft.com/office/powerpoint/2010/main" val="36429663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/>
          <p:nvPr/>
        </p:nvSpPr>
        <p:spPr>
          <a:xfrm>
            <a:off x="1093280" y="2903431"/>
            <a:ext cx="1590153" cy="250055"/>
          </a:xfrm>
          <a:prstGeom prst="rect">
            <a:avLst/>
          </a:prstGeom>
          <a:pattFill prst="lgConfetti">
            <a:fgClr>
              <a:srgbClr val="FFC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7" name="Rectangle 36"/>
          <p:cNvSpPr/>
          <p:nvPr/>
        </p:nvSpPr>
        <p:spPr>
          <a:xfrm>
            <a:off x="2672060" y="3159520"/>
            <a:ext cx="354228" cy="2388411"/>
          </a:xfrm>
          <a:prstGeom prst="rect">
            <a:avLst/>
          </a:prstGeom>
          <a:pattFill prst="lgConfetti">
            <a:fgClr>
              <a:srgbClr val="7030A0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49" name="Rectangle 48"/>
          <p:cNvSpPr/>
          <p:nvPr/>
        </p:nvSpPr>
        <p:spPr>
          <a:xfrm>
            <a:off x="1090152" y="2906655"/>
            <a:ext cx="1581908" cy="264450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50" name="Rectangle 49"/>
          <p:cNvSpPr/>
          <p:nvPr/>
        </p:nvSpPr>
        <p:spPr>
          <a:xfrm>
            <a:off x="1090151" y="3153498"/>
            <a:ext cx="1937458" cy="2394443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11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30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24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36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1208" y="2935006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q</a:t>
            </a:r>
            <a:endParaRPr lang="en-ZA" sz="2079" baseline="-25000" dirty="0"/>
          </a:p>
        </p:txBody>
      </p:sp>
      <p:sp>
        <p:nvSpPr>
          <p:cNvPr id="14" name="TextBox 13"/>
          <p:cNvSpPr txBox="1"/>
          <p:nvPr/>
        </p:nvSpPr>
        <p:spPr>
          <a:xfrm>
            <a:off x="697931" y="2695271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45" name="TextBox 44"/>
          <p:cNvSpPr txBox="1"/>
          <p:nvPr/>
        </p:nvSpPr>
        <p:spPr>
          <a:xfrm>
            <a:off x="2499304" y="5591260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u</a:t>
            </a:r>
            <a:endParaRPr lang="en-ZA" sz="2079" baseline="-25000" dirty="0"/>
          </a:p>
        </p:txBody>
      </p:sp>
      <p:sp>
        <p:nvSpPr>
          <p:cNvPr id="46" name="TextBox 45"/>
          <p:cNvSpPr txBox="1"/>
          <p:nvPr/>
        </p:nvSpPr>
        <p:spPr>
          <a:xfrm>
            <a:off x="2868255" y="5589486"/>
            <a:ext cx="30489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v</a:t>
            </a:r>
            <a:endParaRPr lang="en-ZA" sz="2079" baseline="-25000" dirty="0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40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53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57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58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cxnSpLocks/>
          </p:cNvCxnSpPr>
          <p:nvPr/>
        </p:nvCxnSpPr>
        <p:spPr>
          <a:xfrm>
            <a:off x="540000" y="2935019"/>
            <a:ext cx="0" cy="285265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cxnSpLocks/>
          </p:cNvCxnSpPr>
          <p:nvPr/>
        </p:nvCxnSpPr>
        <p:spPr>
          <a:xfrm>
            <a:off x="2648864" y="6203059"/>
            <a:ext cx="401494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cxnSpLocks/>
            <a:stCxn id="87" idx="1"/>
          </p:cNvCxnSpPr>
          <p:nvPr/>
        </p:nvCxnSpPr>
        <p:spPr>
          <a:xfrm flipH="1" flipV="1">
            <a:off x="2778210" y="4295041"/>
            <a:ext cx="422811" cy="23294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3201021" y="4321842"/>
            <a:ext cx="1628266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Revenue gain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459621" y="2019545"/>
            <a:ext cx="1627533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Revenue loss</a:t>
            </a:r>
          </a:p>
        </p:txBody>
      </p:sp>
      <p:cxnSp>
        <p:nvCxnSpPr>
          <p:cNvPr id="41" name="Straight Arrow Connector 40"/>
          <p:cNvCxnSpPr>
            <a:cxnSpLocks/>
          </p:cNvCxnSpPr>
          <p:nvPr/>
        </p:nvCxnSpPr>
        <p:spPr>
          <a:xfrm flipH="1">
            <a:off x="1902417" y="2248667"/>
            <a:ext cx="593837" cy="7991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1306358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308606" y="619048"/>
            <a:ext cx="6092295" cy="6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47" i="1" dirty="0"/>
              <a:t>Profit-maximizing behaviour by a copyright owner who can engage in perfect price discrimination</a:t>
            </a:r>
          </a:p>
        </p:txBody>
      </p:sp>
    </p:spTree>
    <p:extLst>
      <p:ext uri="{BB962C8B-B14F-4D97-AF65-F5344CB8AC3E}">
        <p14:creationId xmlns:p14="http://schemas.microsoft.com/office/powerpoint/2010/main" val="3802094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1090152" y="2906655"/>
            <a:ext cx="1581908" cy="264450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7" name="Rectangle 26"/>
          <p:cNvSpPr/>
          <p:nvPr/>
        </p:nvSpPr>
        <p:spPr>
          <a:xfrm>
            <a:off x="1094116" y="3152688"/>
            <a:ext cx="1933493" cy="1845671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50" name="Rectangle 49"/>
          <p:cNvSpPr/>
          <p:nvPr/>
        </p:nvSpPr>
        <p:spPr>
          <a:xfrm>
            <a:off x="1090151" y="3153498"/>
            <a:ext cx="1937458" cy="2394443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11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30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24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36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1208" y="2935006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q</a:t>
            </a:r>
            <a:endParaRPr lang="en-ZA" sz="2079" baseline="-25000" dirty="0"/>
          </a:p>
        </p:txBody>
      </p:sp>
      <p:sp>
        <p:nvSpPr>
          <p:cNvPr id="14" name="TextBox 13"/>
          <p:cNvSpPr txBox="1"/>
          <p:nvPr/>
        </p:nvSpPr>
        <p:spPr>
          <a:xfrm>
            <a:off x="697931" y="2695271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45" name="TextBox 44"/>
          <p:cNvSpPr txBox="1"/>
          <p:nvPr/>
        </p:nvSpPr>
        <p:spPr>
          <a:xfrm>
            <a:off x="2499304" y="5591260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u</a:t>
            </a:r>
            <a:endParaRPr lang="en-ZA" sz="2079" baseline="-25000" dirty="0"/>
          </a:p>
        </p:txBody>
      </p:sp>
      <p:sp>
        <p:nvSpPr>
          <p:cNvPr id="46" name="TextBox 45"/>
          <p:cNvSpPr txBox="1"/>
          <p:nvPr/>
        </p:nvSpPr>
        <p:spPr>
          <a:xfrm>
            <a:off x="2868255" y="5589486"/>
            <a:ext cx="30489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v</a:t>
            </a:r>
            <a:endParaRPr lang="en-ZA" sz="2079" baseline="-25000" dirty="0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40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53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57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58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cxnSpLocks/>
          </p:cNvCxnSpPr>
          <p:nvPr/>
        </p:nvCxnSpPr>
        <p:spPr>
          <a:xfrm>
            <a:off x="540000" y="2935019"/>
            <a:ext cx="0" cy="285265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cxnSpLocks/>
          </p:cNvCxnSpPr>
          <p:nvPr/>
        </p:nvCxnSpPr>
        <p:spPr>
          <a:xfrm>
            <a:off x="2648864" y="6203059"/>
            <a:ext cx="401494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2459621" y="2019544"/>
            <a:ext cx="1627533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Profit</a:t>
            </a:r>
          </a:p>
        </p:txBody>
      </p:sp>
      <p:cxnSp>
        <p:nvCxnSpPr>
          <p:cNvPr id="41" name="Straight Arrow Connector 40"/>
          <p:cNvCxnSpPr>
            <a:cxnSpLocks/>
          </p:cNvCxnSpPr>
          <p:nvPr/>
        </p:nvCxnSpPr>
        <p:spPr>
          <a:xfrm flipH="1">
            <a:off x="1961069" y="2248669"/>
            <a:ext cx="535188" cy="125300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306358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308606" y="619048"/>
            <a:ext cx="6092295" cy="6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47" i="1" dirty="0"/>
              <a:t>Profit-maximizing behaviour by a copyright owner who can engage in perfect price discrimination</a:t>
            </a:r>
          </a:p>
        </p:txBody>
      </p:sp>
    </p:spTree>
    <p:extLst>
      <p:ext uri="{BB962C8B-B14F-4D97-AF65-F5344CB8AC3E}">
        <p14:creationId xmlns:p14="http://schemas.microsoft.com/office/powerpoint/2010/main" val="723471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1090152" y="2906655"/>
            <a:ext cx="1581908" cy="2644487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8" name="Rectangle 37"/>
          <p:cNvSpPr/>
          <p:nvPr/>
        </p:nvSpPr>
        <p:spPr>
          <a:xfrm>
            <a:off x="1106580" y="3153496"/>
            <a:ext cx="1919695" cy="540651"/>
          </a:xfrm>
          <a:prstGeom prst="rect">
            <a:avLst/>
          </a:prstGeom>
          <a:pattFill prst="lgConfetti">
            <a:fgClr>
              <a:srgbClr val="FFC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7" name="Rectangle 36"/>
          <p:cNvSpPr/>
          <p:nvPr/>
        </p:nvSpPr>
        <p:spPr>
          <a:xfrm>
            <a:off x="3026276" y="3684010"/>
            <a:ext cx="758815" cy="1314359"/>
          </a:xfrm>
          <a:prstGeom prst="rect">
            <a:avLst/>
          </a:prstGeom>
          <a:pattFill prst="lgConfetti">
            <a:fgClr>
              <a:srgbClr val="7030A0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50" name="Rectangle 49"/>
          <p:cNvSpPr/>
          <p:nvPr/>
        </p:nvSpPr>
        <p:spPr>
          <a:xfrm>
            <a:off x="1090151" y="3153498"/>
            <a:ext cx="1937458" cy="2397644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51" name="Rectangle 50"/>
          <p:cNvSpPr/>
          <p:nvPr/>
        </p:nvSpPr>
        <p:spPr>
          <a:xfrm>
            <a:off x="1082552" y="3692540"/>
            <a:ext cx="2702538" cy="1858601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11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30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24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36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1208" y="2935006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q</a:t>
            </a:r>
            <a:endParaRPr lang="en-ZA" sz="2079" baseline="-25000" dirty="0"/>
          </a:p>
        </p:txBody>
      </p:sp>
      <p:sp>
        <p:nvSpPr>
          <p:cNvPr id="14" name="TextBox 13"/>
          <p:cNvSpPr txBox="1"/>
          <p:nvPr/>
        </p:nvSpPr>
        <p:spPr>
          <a:xfrm>
            <a:off x="697931" y="2695271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33" name="TextBox 32"/>
          <p:cNvSpPr txBox="1"/>
          <p:nvPr/>
        </p:nvSpPr>
        <p:spPr>
          <a:xfrm>
            <a:off x="747397" y="3485306"/>
            <a:ext cx="277640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r</a:t>
            </a:r>
            <a:endParaRPr lang="en-ZA" sz="2079" baseline="-25000" dirty="0"/>
          </a:p>
        </p:txBody>
      </p:sp>
      <p:sp>
        <p:nvSpPr>
          <p:cNvPr id="45" name="TextBox 44"/>
          <p:cNvSpPr txBox="1"/>
          <p:nvPr/>
        </p:nvSpPr>
        <p:spPr>
          <a:xfrm>
            <a:off x="2499304" y="5591260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u</a:t>
            </a:r>
            <a:endParaRPr lang="en-ZA" sz="2079" baseline="-25000" dirty="0"/>
          </a:p>
        </p:txBody>
      </p:sp>
      <p:sp>
        <p:nvSpPr>
          <p:cNvPr id="46" name="TextBox 45"/>
          <p:cNvSpPr txBox="1"/>
          <p:nvPr/>
        </p:nvSpPr>
        <p:spPr>
          <a:xfrm>
            <a:off x="2868255" y="5589486"/>
            <a:ext cx="30489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v</a:t>
            </a:r>
            <a:endParaRPr lang="en-ZA" sz="2079" baseline="-25000" dirty="0"/>
          </a:p>
        </p:txBody>
      </p:sp>
      <p:sp>
        <p:nvSpPr>
          <p:cNvPr id="47" name="TextBox 46"/>
          <p:cNvSpPr txBox="1"/>
          <p:nvPr/>
        </p:nvSpPr>
        <p:spPr>
          <a:xfrm>
            <a:off x="3585043" y="5591260"/>
            <a:ext cx="37542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w</a:t>
            </a:r>
            <a:endParaRPr lang="en-ZA" sz="2079" baseline="-25000" dirty="0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40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53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57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58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cxnSpLocks/>
          </p:cNvCxnSpPr>
          <p:nvPr/>
        </p:nvCxnSpPr>
        <p:spPr>
          <a:xfrm>
            <a:off x="540000" y="2935019"/>
            <a:ext cx="0" cy="285265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cxnSpLocks/>
          </p:cNvCxnSpPr>
          <p:nvPr/>
        </p:nvCxnSpPr>
        <p:spPr>
          <a:xfrm>
            <a:off x="614230" y="3184317"/>
            <a:ext cx="0" cy="572209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cxnSpLocks/>
          </p:cNvCxnSpPr>
          <p:nvPr/>
        </p:nvCxnSpPr>
        <p:spPr>
          <a:xfrm>
            <a:off x="3027609" y="6123331"/>
            <a:ext cx="757493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cxnSpLocks/>
          </p:cNvCxnSpPr>
          <p:nvPr/>
        </p:nvCxnSpPr>
        <p:spPr>
          <a:xfrm>
            <a:off x="2648864" y="6203059"/>
            <a:ext cx="401494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cxnSpLocks/>
          </p:cNvCxnSpPr>
          <p:nvPr/>
        </p:nvCxnSpPr>
        <p:spPr>
          <a:xfrm flipH="1">
            <a:off x="3487024" y="4236521"/>
            <a:ext cx="1971048" cy="649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5482142" y="4025590"/>
            <a:ext cx="1661735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Revenue gain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459621" y="2019545"/>
            <a:ext cx="1627533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Revenue loss</a:t>
            </a:r>
          </a:p>
        </p:txBody>
      </p:sp>
      <p:cxnSp>
        <p:nvCxnSpPr>
          <p:cNvPr id="40" name="Straight Arrow Connector 39"/>
          <p:cNvCxnSpPr>
            <a:cxnSpLocks/>
          </p:cNvCxnSpPr>
          <p:nvPr/>
        </p:nvCxnSpPr>
        <p:spPr>
          <a:xfrm flipH="1">
            <a:off x="1817139" y="2248669"/>
            <a:ext cx="679117" cy="116384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1306358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308606" y="619048"/>
            <a:ext cx="6092295" cy="6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47" i="1" dirty="0"/>
              <a:t>Profit-maximizing behaviour by a copyright owner who can engage in perfect price discrimination</a:t>
            </a:r>
          </a:p>
        </p:txBody>
      </p:sp>
    </p:spTree>
    <p:extLst>
      <p:ext uri="{BB962C8B-B14F-4D97-AF65-F5344CB8AC3E}">
        <p14:creationId xmlns:p14="http://schemas.microsoft.com/office/powerpoint/2010/main" val="20425827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1090152" y="2906655"/>
            <a:ext cx="1581908" cy="264450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50" name="Rectangle 49"/>
          <p:cNvSpPr/>
          <p:nvPr/>
        </p:nvSpPr>
        <p:spPr>
          <a:xfrm>
            <a:off x="1090151" y="3153498"/>
            <a:ext cx="1937458" cy="2394443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2" name="Rectangle 31"/>
          <p:cNvSpPr/>
          <p:nvPr/>
        </p:nvSpPr>
        <p:spPr>
          <a:xfrm>
            <a:off x="1092121" y="3689318"/>
            <a:ext cx="2692969" cy="1309041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51" name="Rectangle 50"/>
          <p:cNvSpPr/>
          <p:nvPr/>
        </p:nvSpPr>
        <p:spPr>
          <a:xfrm>
            <a:off x="1082552" y="3692541"/>
            <a:ext cx="2702538" cy="185540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11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30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24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36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1208" y="2935006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q</a:t>
            </a:r>
            <a:endParaRPr lang="en-ZA" sz="2079" baseline="-25000" dirty="0"/>
          </a:p>
        </p:txBody>
      </p:sp>
      <p:sp>
        <p:nvSpPr>
          <p:cNvPr id="14" name="TextBox 13"/>
          <p:cNvSpPr txBox="1"/>
          <p:nvPr/>
        </p:nvSpPr>
        <p:spPr>
          <a:xfrm>
            <a:off x="697931" y="2695271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33" name="TextBox 32"/>
          <p:cNvSpPr txBox="1"/>
          <p:nvPr/>
        </p:nvSpPr>
        <p:spPr>
          <a:xfrm>
            <a:off x="747397" y="3485306"/>
            <a:ext cx="277640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r</a:t>
            </a:r>
            <a:endParaRPr lang="en-ZA" sz="2079" baseline="-25000" dirty="0"/>
          </a:p>
        </p:txBody>
      </p:sp>
      <p:sp>
        <p:nvSpPr>
          <p:cNvPr id="45" name="TextBox 44"/>
          <p:cNvSpPr txBox="1"/>
          <p:nvPr/>
        </p:nvSpPr>
        <p:spPr>
          <a:xfrm>
            <a:off x="2499304" y="5591260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u</a:t>
            </a:r>
            <a:endParaRPr lang="en-ZA" sz="2079" baseline="-25000" dirty="0"/>
          </a:p>
        </p:txBody>
      </p:sp>
      <p:sp>
        <p:nvSpPr>
          <p:cNvPr id="46" name="TextBox 45"/>
          <p:cNvSpPr txBox="1"/>
          <p:nvPr/>
        </p:nvSpPr>
        <p:spPr>
          <a:xfrm>
            <a:off x="2868255" y="5589486"/>
            <a:ext cx="30489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v</a:t>
            </a:r>
            <a:endParaRPr lang="en-ZA" sz="2079" baseline="-25000" dirty="0"/>
          </a:p>
        </p:txBody>
      </p:sp>
      <p:sp>
        <p:nvSpPr>
          <p:cNvPr id="47" name="TextBox 46"/>
          <p:cNvSpPr txBox="1"/>
          <p:nvPr/>
        </p:nvSpPr>
        <p:spPr>
          <a:xfrm>
            <a:off x="3585043" y="5591260"/>
            <a:ext cx="37542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w</a:t>
            </a:r>
            <a:endParaRPr lang="en-ZA" sz="2079" baseline="-25000" dirty="0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40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53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57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58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cxnSpLocks/>
          </p:cNvCxnSpPr>
          <p:nvPr/>
        </p:nvCxnSpPr>
        <p:spPr>
          <a:xfrm>
            <a:off x="540000" y="2935019"/>
            <a:ext cx="0" cy="285265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cxnSpLocks/>
          </p:cNvCxnSpPr>
          <p:nvPr/>
        </p:nvCxnSpPr>
        <p:spPr>
          <a:xfrm>
            <a:off x="614230" y="3184317"/>
            <a:ext cx="0" cy="572209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cxnSpLocks/>
          </p:cNvCxnSpPr>
          <p:nvPr/>
        </p:nvCxnSpPr>
        <p:spPr>
          <a:xfrm>
            <a:off x="3027609" y="6123331"/>
            <a:ext cx="757493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cxnSpLocks/>
          </p:cNvCxnSpPr>
          <p:nvPr/>
        </p:nvCxnSpPr>
        <p:spPr>
          <a:xfrm>
            <a:off x="2648864" y="6203059"/>
            <a:ext cx="401494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cxnSpLocks/>
          </p:cNvCxnSpPr>
          <p:nvPr/>
        </p:nvCxnSpPr>
        <p:spPr>
          <a:xfrm flipH="1">
            <a:off x="3487024" y="4236521"/>
            <a:ext cx="1971048" cy="6492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5482142" y="4025589"/>
            <a:ext cx="1661735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Profit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06358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308606" y="619048"/>
            <a:ext cx="6092295" cy="6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47" i="1" dirty="0"/>
              <a:t>Profit-maximizing behaviour by a copyright owner who can engage in perfect price discrimination</a:t>
            </a:r>
          </a:p>
        </p:txBody>
      </p:sp>
    </p:spTree>
    <p:extLst>
      <p:ext uri="{BB962C8B-B14F-4D97-AF65-F5344CB8AC3E}">
        <p14:creationId xmlns:p14="http://schemas.microsoft.com/office/powerpoint/2010/main" val="26600780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/>
          <p:cNvSpPr/>
          <p:nvPr/>
        </p:nvSpPr>
        <p:spPr>
          <a:xfrm>
            <a:off x="1090152" y="2906655"/>
            <a:ext cx="1581908" cy="264450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50" name="Rectangle 49"/>
          <p:cNvSpPr/>
          <p:nvPr/>
        </p:nvSpPr>
        <p:spPr>
          <a:xfrm>
            <a:off x="1090151" y="3153498"/>
            <a:ext cx="1937458" cy="2394443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8" name="Rectangle 37"/>
          <p:cNvSpPr/>
          <p:nvPr/>
        </p:nvSpPr>
        <p:spPr>
          <a:xfrm>
            <a:off x="1090149" y="3702450"/>
            <a:ext cx="2694952" cy="626554"/>
          </a:xfrm>
          <a:prstGeom prst="rect">
            <a:avLst/>
          </a:prstGeom>
          <a:pattFill prst="lgConfetti">
            <a:fgClr>
              <a:srgbClr val="FFC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7" name="Rectangle 36"/>
          <p:cNvSpPr/>
          <p:nvPr/>
        </p:nvSpPr>
        <p:spPr>
          <a:xfrm>
            <a:off x="3792682" y="4329004"/>
            <a:ext cx="878217" cy="666482"/>
          </a:xfrm>
          <a:prstGeom prst="rect">
            <a:avLst/>
          </a:prstGeom>
          <a:pattFill prst="lgConfetti">
            <a:fgClr>
              <a:srgbClr val="7030A0"/>
            </a:fgClr>
            <a:bgClr>
              <a:schemeClr val="bg1"/>
            </a:bgClr>
          </a:patt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51" name="Rectangle 50"/>
          <p:cNvSpPr/>
          <p:nvPr/>
        </p:nvSpPr>
        <p:spPr>
          <a:xfrm>
            <a:off x="1082552" y="3692540"/>
            <a:ext cx="2702538" cy="1858601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60" name="Rectangle 59"/>
          <p:cNvSpPr/>
          <p:nvPr/>
        </p:nvSpPr>
        <p:spPr>
          <a:xfrm>
            <a:off x="1082564" y="4329003"/>
            <a:ext cx="3588346" cy="1212841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11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30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24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36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1208" y="2935006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q</a:t>
            </a:r>
            <a:endParaRPr lang="en-ZA" sz="2079" baseline="-25000" dirty="0"/>
          </a:p>
        </p:txBody>
      </p:sp>
      <p:sp>
        <p:nvSpPr>
          <p:cNvPr id="14" name="TextBox 13"/>
          <p:cNvSpPr txBox="1"/>
          <p:nvPr/>
        </p:nvSpPr>
        <p:spPr>
          <a:xfrm>
            <a:off x="697931" y="2695271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33" name="TextBox 32"/>
          <p:cNvSpPr txBox="1"/>
          <p:nvPr/>
        </p:nvSpPr>
        <p:spPr>
          <a:xfrm>
            <a:off x="747397" y="3485306"/>
            <a:ext cx="277640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r</a:t>
            </a:r>
            <a:endParaRPr lang="en-ZA" sz="2079" baseline="-25000" dirty="0"/>
          </a:p>
        </p:txBody>
      </p:sp>
      <p:sp>
        <p:nvSpPr>
          <p:cNvPr id="45" name="TextBox 44"/>
          <p:cNvSpPr txBox="1"/>
          <p:nvPr/>
        </p:nvSpPr>
        <p:spPr>
          <a:xfrm>
            <a:off x="2499304" y="5591260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u</a:t>
            </a:r>
            <a:endParaRPr lang="en-ZA" sz="2079" baseline="-25000" dirty="0"/>
          </a:p>
        </p:txBody>
      </p:sp>
      <p:sp>
        <p:nvSpPr>
          <p:cNvPr id="46" name="TextBox 45"/>
          <p:cNvSpPr txBox="1"/>
          <p:nvPr/>
        </p:nvSpPr>
        <p:spPr>
          <a:xfrm>
            <a:off x="2868255" y="5589486"/>
            <a:ext cx="30489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v</a:t>
            </a:r>
            <a:endParaRPr lang="en-ZA" sz="2079" baseline="-25000" dirty="0"/>
          </a:p>
        </p:txBody>
      </p:sp>
      <p:sp>
        <p:nvSpPr>
          <p:cNvPr id="47" name="TextBox 46"/>
          <p:cNvSpPr txBox="1"/>
          <p:nvPr/>
        </p:nvSpPr>
        <p:spPr>
          <a:xfrm>
            <a:off x="3585043" y="5591260"/>
            <a:ext cx="37542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w</a:t>
            </a:r>
            <a:endParaRPr lang="en-ZA" sz="2079" baseline="-25000" dirty="0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40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53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cxnSpLocks/>
          </p:cNvCxnSpPr>
          <p:nvPr/>
        </p:nvCxnSpPr>
        <p:spPr>
          <a:xfrm flipH="1">
            <a:off x="2003634" y="2087379"/>
            <a:ext cx="1218409" cy="74720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3222044" y="1872556"/>
            <a:ext cx="239313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Revenue loss</a:t>
            </a:r>
          </a:p>
        </p:txBody>
      </p: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57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58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735225" y="4126574"/>
            <a:ext cx="28886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s</a:t>
            </a:r>
            <a:endParaRPr lang="en-ZA" sz="2079" baseline="-25000" dirty="0"/>
          </a:p>
        </p:txBody>
      </p:sp>
      <p:sp>
        <p:nvSpPr>
          <p:cNvPr id="61" name="TextBox 60"/>
          <p:cNvSpPr txBox="1"/>
          <p:nvPr/>
        </p:nvSpPr>
        <p:spPr>
          <a:xfrm>
            <a:off x="4511638" y="5583140"/>
            <a:ext cx="30008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x</a:t>
            </a:r>
            <a:endParaRPr lang="en-ZA" sz="2079" baseline="-25000" dirty="0"/>
          </a:p>
        </p:txBody>
      </p:sp>
      <p:cxnSp>
        <p:nvCxnSpPr>
          <p:cNvPr id="65" name="Straight Arrow Connector 64"/>
          <p:cNvCxnSpPr>
            <a:cxnSpLocks/>
          </p:cNvCxnSpPr>
          <p:nvPr/>
        </p:nvCxnSpPr>
        <p:spPr>
          <a:xfrm>
            <a:off x="697931" y="3718047"/>
            <a:ext cx="0" cy="632673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cxnSpLocks/>
          </p:cNvCxnSpPr>
          <p:nvPr/>
        </p:nvCxnSpPr>
        <p:spPr>
          <a:xfrm>
            <a:off x="540000" y="2935019"/>
            <a:ext cx="0" cy="285265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cxnSpLocks/>
          </p:cNvCxnSpPr>
          <p:nvPr/>
        </p:nvCxnSpPr>
        <p:spPr>
          <a:xfrm>
            <a:off x="614230" y="3184317"/>
            <a:ext cx="0" cy="572209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cxnSpLocks/>
          </p:cNvCxnSpPr>
          <p:nvPr/>
        </p:nvCxnSpPr>
        <p:spPr>
          <a:xfrm>
            <a:off x="3775542" y="6013361"/>
            <a:ext cx="895355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cxnSpLocks/>
          </p:cNvCxnSpPr>
          <p:nvPr/>
        </p:nvCxnSpPr>
        <p:spPr>
          <a:xfrm>
            <a:off x="3027609" y="6123331"/>
            <a:ext cx="757493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cxnSpLocks/>
          </p:cNvCxnSpPr>
          <p:nvPr/>
        </p:nvCxnSpPr>
        <p:spPr>
          <a:xfrm>
            <a:off x="2648864" y="6203059"/>
            <a:ext cx="401494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cxnSpLocks/>
          </p:cNvCxnSpPr>
          <p:nvPr/>
        </p:nvCxnSpPr>
        <p:spPr>
          <a:xfrm flipH="1">
            <a:off x="4475339" y="4236520"/>
            <a:ext cx="982721" cy="3028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5482142" y="4025589"/>
            <a:ext cx="1628266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Revenue gain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306358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308606" y="619048"/>
            <a:ext cx="6092295" cy="6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47" i="1" dirty="0"/>
              <a:t>Profit-maximizing behaviour by a copyright owner who can engage in perfect price discrimination</a:t>
            </a:r>
          </a:p>
        </p:txBody>
      </p:sp>
    </p:spTree>
    <p:extLst>
      <p:ext uri="{BB962C8B-B14F-4D97-AF65-F5344CB8AC3E}">
        <p14:creationId xmlns:p14="http://schemas.microsoft.com/office/powerpoint/2010/main" val="1894059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6719" y="4788365"/>
            <a:ext cx="790601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$2.70</a:t>
            </a:r>
          </a:p>
        </p:txBody>
      </p:sp>
    </p:spTree>
    <p:extLst>
      <p:ext uri="{BB962C8B-B14F-4D97-AF65-F5344CB8AC3E}">
        <p14:creationId xmlns:p14="http://schemas.microsoft.com/office/powerpoint/2010/main" val="34369209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1082552" y="3692541"/>
            <a:ext cx="2702538" cy="185540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49" name="Rectangle 48"/>
          <p:cNvSpPr/>
          <p:nvPr/>
        </p:nvSpPr>
        <p:spPr>
          <a:xfrm>
            <a:off x="1090152" y="2906655"/>
            <a:ext cx="1581908" cy="2644500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50" name="Rectangle 49"/>
          <p:cNvSpPr/>
          <p:nvPr/>
        </p:nvSpPr>
        <p:spPr>
          <a:xfrm>
            <a:off x="1090151" y="3153498"/>
            <a:ext cx="1937458" cy="2394443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84" name="Rectangle 83"/>
          <p:cNvSpPr/>
          <p:nvPr/>
        </p:nvSpPr>
        <p:spPr>
          <a:xfrm>
            <a:off x="1081904" y="4329967"/>
            <a:ext cx="3588346" cy="672579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60" name="Rectangle 59"/>
          <p:cNvSpPr/>
          <p:nvPr/>
        </p:nvSpPr>
        <p:spPr>
          <a:xfrm>
            <a:off x="1082564" y="4329003"/>
            <a:ext cx="3588346" cy="1212841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11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30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24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36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01208" y="2935006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q</a:t>
            </a:r>
            <a:endParaRPr lang="en-ZA" sz="2079" baseline="-25000" dirty="0"/>
          </a:p>
        </p:txBody>
      </p:sp>
      <p:sp>
        <p:nvSpPr>
          <p:cNvPr id="14" name="TextBox 13"/>
          <p:cNvSpPr txBox="1"/>
          <p:nvPr/>
        </p:nvSpPr>
        <p:spPr>
          <a:xfrm>
            <a:off x="697931" y="2695271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33" name="TextBox 32"/>
          <p:cNvSpPr txBox="1"/>
          <p:nvPr/>
        </p:nvSpPr>
        <p:spPr>
          <a:xfrm>
            <a:off x="747397" y="3485306"/>
            <a:ext cx="277640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r</a:t>
            </a:r>
            <a:endParaRPr lang="en-ZA" sz="2079" baseline="-25000" dirty="0"/>
          </a:p>
        </p:txBody>
      </p:sp>
      <p:sp>
        <p:nvSpPr>
          <p:cNvPr id="45" name="TextBox 44"/>
          <p:cNvSpPr txBox="1"/>
          <p:nvPr/>
        </p:nvSpPr>
        <p:spPr>
          <a:xfrm>
            <a:off x="2499304" y="5591260"/>
            <a:ext cx="324128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u</a:t>
            </a:r>
            <a:endParaRPr lang="en-ZA" sz="2079" baseline="-25000" dirty="0"/>
          </a:p>
        </p:txBody>
      </p:sp>
      <p:sp>
        <p:nvSpPr>
          <p:cNvPr id="46" name="TextBox 45"/>
          <p:cNvSpPr txBox="1"/>
          <p:nvPr/>
        </p:nvSpPr>
        <p:spPr>
          <a:xfrm>
            <a:off x="2868255" y="5589486"/>
            <a:ext cx="30489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v</a:t>
            </a:r>
            <a:endParaRPr lang="en-ZA" sz="2079" baseline="-25000" dirty="0"/>
          </a:p>
        </p:txBody>
      </p:sp>
      <p:sp>
        <p:nvSpPr>
          <p:cNvPr id="47" name="TextBox 46"/>
          <p:cNvSpPr txBox="1"/>
          <p:nvPr/>
        </p:nvSpPr>
        <p:spPr>
          <a:xfrm>
            <a:off x="3585043" y="5591260"/>
            <a:ext cx="37542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w</a:t>
            </a:r>
            <a:endParaRPr lang="en-ZA" sz="2079" baseline="-25000" dirty="0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40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53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57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58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735225" y="4126574"/>
            <a:ext cx="28886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s</a:t>
            </a:r>
            <a:endParaRPr lang="en-ZA" sz="2079" baseline="-25000" dirty="0"/>
          </a:p>
        </p:txBody>
      </p:sp>
      <p:sp>
        <p:nvSpPr>
          <p:cNvPr id="61" name="TextBox 60"/>
          <p:cNvSpPr txBox="1"/>
          <p:nvPr/>
        </p:nvSpPr>
        <p:spPr>
          <a:xfrm>
            <a:off x="4511638" y="5583140"/>
            <a:ext cx="30008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x</a:t>
            </a:r>
            <a:endParaRPr lang="en-ZA" sz="2079" baseline="-25000" dirty="0"/>
          </a:p>
        </p:txBody>
      </p:sp>
      <p:cxnSp>
        <p:nvCxnSpPr>
          <p:cNvPr id="65" name="Straight Arrow Connector 64"/>
          <p:cNvCxnSpPr>
            <a:cxnSpLocks/>
          </p:cNvCxnSpPr>
          <p:nvPr/>
        </p:nvCxnSpPr>
        <p:spPr>
          <a:xfrm>
            <a:off x="697931" y="3718047"/>
            <a:ext cx="0" cy="632673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cxnSpLocks/>
          </p:cNvCxnSpPr>
          <p:nvPr/>
        </p:nvCxnSpPr>
        <p:spPr>
          <a:xfrm>
            <a:off x="540000" y="2935019"/>
            <a:ext cx="0" cy="285265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>
            <a:cxnSpLocks/>
          </p:cNvCxnSpPr>
          <p:nvPr/>
        </p:nvCxnSpPr>
        <p:spPr>
          <a:xfrm>
            <a:off x="614230" y="3184317"/>
            <a:ext cx="0" cy="572209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cxnSpLocks/>
          </p:cNvCxnSpPr>
          <p:nvPr/>
        </p:nvCxnSpPr>
        <p:spPr>
          <a:xfrm>
            <a:off x="3775542" y="6013361"/>
            <a:ext cx="895355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/>
          <p:cNvCxnSpPr>
            <a:cxnSpLocks/>
          </p:cNvCxnSpPr>
          <p:nvPr/>
        </p:nvCxnSpPr>
        <p:spPr>
          <a:xfrm>
            <a:off x="3027609" y="6123331"/>
            <a:ext cx="757493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cxnSpLocks/>
          </p:cNvCxnSpPr>
          <p:nvPr/>
        </p:nvCxnSpPr>
        <p:spPr>
          <a:xfrm>
            <a:off x="2648864" y="6203059"/>
            <a:ext cx="401494" cy="0"/>
          </a:xfrm>
          <a:prstGeom prst="straightConnector1">
            <a:avLst/>
          </a:prstGeom>
          <a:ln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/>
          <p:cNvCxnSpPr>
            <a:cxnSpLocks/>
          </p:cNvCxnSpPr>
          <p:nvPr/>
        </p:nvCxnSpPr>
        <p:spPr>
          <a:xfrm flipH="1">
            <a:off x="4475339" y="4236520"/>
            <a:ext cx="982721" cy="30284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5482140" y="4025589"/>
            <a:ext cx="7847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Profit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306358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308606" y="619048"/>
            <a:ext cx="6092295" cy="6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47" i="1" dirty="0"/>
              <a:t>Profit-maximizing behaviour by a copyright owner who can engage in perfect price discrimination</a:t>
            </a:r>
          </a:p>
        </p:txBody>
      </p:sp>
    </p:spTree>
    <p:extLst>
      <p:ext uri="{BB962C8B-B14F-4D97-AF65-F5344CB8AC3E}">
        <p14:creationId xmlns:p14="http://schemas.microsoft.com/office/powerpoint/2010/main" val="27833064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308595" y="619048"/>
            <a:ext cx="6150946" cy="6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47" i="1" dirty="0"/>
              <a:t>Profit-maximizing behaviour by a copyright owner who cannot engage in perfect price discrimination</a:t>
            </a:r>
          </a:p>
        </p:txBody>
      </p: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1073644" y="1768454"/>
            <a:ext cx="2676255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 rot="3271249">
            <a:off x="1431862" y="3311699"/>
            <a:ext cx="2340838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Marginal Revenue</a:t>
            </a:r>
          </a:p>
        </p:txBody>
      </p:sp>
    </p:spTree>
    <p:extLst>
      <p:ext uri="{BB962C8B-B14F-4D97-AF65-F5344CB8AC3E}">
        <p14:creationId xmlns:p14="http://schemas.microsoft.com/office/powerpoint/2010/main" val="17945715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Arrow Connector 17"/>
          <p:cNvCxnSpPr>
            <a:cxnSpLocks/>
          </p:cNvCxnSpPr>
          <p:nvPr/>
        </p:nvCxnSpPr>
        <p:spPr>
          <a:xfrm flipV="1">
            <a:off x="478172" y="3503444"/>
            <a:ext cx="288528" cy="4897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 rot="16200000">
            <a:off x="-878720" y="5066408"/>
            <a:ext cx="2686569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Profit-maximizing price</a:t>
            </a:r>
          </a:p>
        </p:txBody>
      </p:sp>
      <p:cxnSp>
        <p:nvCxnSpPr>
          <p:cNvPr id="30" name="Straight Connector 29"/>
          <p:cNvCxnSpPr>
            <a:cxnSpLocks/>
          </p:cNvCxnSpPr>
          <p:nvPr/>
        </p:nvCxnSpPr>
        <p:spPr>
          <a:xfrm>
            <a:off x="3364995" y="5001582"/>
            <a:ext cx="0" cy="54636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1073644" y="1768454"/>
            <a:ext cx="2676255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073636" y="3402620"/>
            <a:ext cx="2291360" cy="1595749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308595" y="619048"/>
            <a:ext cx="6150946" cy="6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47" i="1" dirty="0"/>
              <a:t>Profit-maximizing behaviour by a copyright owner who cannot engage in perfect price discrimination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97525" y="3189404"/>
            <a:ext cx="32252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16" name="TextBox 15"/>
          <p:cNvSpPr txBox="1"/>
          <p:nvPr/>
        </p:nvSpPr>
        <p:spPr>
          <a:xfrm>
            <a:off x="3166431" y="5591465"/>
            <a:ext cx="3642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Q</a:t>
            </a:r>
            <a:endParaRPr lang="en-ZA" sz="2079" baseline="-25000" dirty="0"/>
          </a:p>
        </p:txBody>
      </p:sp>
      <p:cxnSp>
        <p:nvCxnSpPr>
          <p:cNvPr id="24" name="Straight Arrow Connector 23"/>
          <p:cNvCxnSpPr>
            <a:cxnSpLocks/>
          </p:cNvCxnSpPr>
          <p:nvPr/>
        </p:nvCxnSpPr>
        <p:spPr>
          <a:xfrm flipH="1" flipV="1">
            <a:off x="3397985" y="5991301"/>
            <a:ext cx="161174" cy="4875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131339" y="6486448"/>
            <a:ext cx="288694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Profit-maximizing output</a:t>
            </a:r>
          </a:p>
        </p:txBody>
      </p:sp>
      <p:cxnSp>
        <p:nvCxnSpPr>
          <p:cNvPr id="27" name="Straight Arrow Connector 26"/>
          <p:cNvCxnSpPr>
            <a:cxnSpLocks/>
          </p:cNvCxnSpPr>
          <p:nvPr/>
        </p:nvCxnSpPr>
        <p:spPr>
          <a:xfrm flipH="1">
            <a:off x="3050345" y="3727904"/>
            <a:ext cx="2103559" cy="41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177974" y="3516977"/>
            <a:ext cx="213495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Monopoly profits</a:t>
            </a:r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17216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/>
          <p:cNvCxnSpPr>
            <a:cxnSpLocks/>
          </p:cNvCxnSpPr>
          <p:nvPr/>
        </p:nvCxnSpPr>
        <p:spPr>
          <a:xfrm>
            <a:off x="1073644" y="1768454"/>
            <a:ext cx="2676255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ight Triangle 4"/>
          <p:cNvSpPr/>
          <p:nvPr/>
        </p:nvSpPr>
        <p:spPr>
          <a:xfrm>
            <a:off x="1119038" y="1789658"/>
            <a:ext cx="2245957" cy="1609761"/>
          </a:xfrm>
          <a:prstGeom prst="rtTriangle">
            <a:avLst/>
          </a:prstGeom>
          <a:pattFill prst="ltDnDiag">
            <a:fgClr>
              <a:schemeClr val="accent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0" name="Straight Connector 29"/>
          <p:cNvCxnSpPr>
            <a:cxnSpLocks/>
          </p:cNvCxnSpPr>
          <p:nvPr/>
        </p:nvCxnSpPr>
        <p:spPr>
          <a:xfrm>
            <a:off x="3364995" y="5001582"/>
            <a:ext cx="0" cy="54636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073636" y="3402620"/>
            <a:ext cx="2291360" cy="1595749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308595" y="619048"/>
            <a:ext cx="6150946" cy="6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47" i="1" dirty="0"/>
              <a:t>Profit-maximizing behaviour by a copyright owner who cannot engage in perfect price discrimination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97525" y="3189404"/>
            <a:ext cx="32252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16" name="TextBox 15"/>
          <p:cNvSpPr txBox="1"/>
          <p:nvPr/>
        </p:nvSpPr>
        <p:spPr>
          <a:xfrm>
            <a:off x="3166431" y="5591465"/>
            <a:ext cx="3642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Q</a:t>
            </a:r>
            <a:endParaRPr lang="en-ZA" sz="2079" baseline="-25000" dirty="0"/>
          </a:p>
        </p:txBody>
      </p:sp>
      <p:cxnSp>
        <p:nvCxnSpPr>
          <p:cNvPr id="24" name="Straight Arrow Connector 23"/>
          <p:cNvCxnSpPr>
            <a:cxnSpLocks/>
          </p:cNvCxnSpPr>
          <p:nvPr/>
        </p:nvCxnSpPr>
        <p:spPr>
          <a:xfrm flipH="1" flipV="1">
            <a:off x="3397985" y="5991301"/>
            <a:ext cx="161174" cy="4875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131339" y="6486448"/>
            <a:ext cx="288694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Profit-maximizing output</a:t>
            </a:r>
          </a:p>
        </p:txBody>
      </p:sp>
      <p:cxnSp>
        <p:nvCxnSpPr>
          <p:cNvPr id="27" name="Straight Arrow Connector 26"/>
          <p:cNvCxnSpPr>
            <a:cxnSpLocks/>
          </p:cNvCxnSpPr>
          <p:nvPr/>
        </p:nvCxnSpPr>
        <p:spPr>
          <a:xfrm flipH="1">
            <a:off x="3050345" y="3727904"/>
            <a:ext cx="2103559" cy="41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177974" y="3516977"/>
            <a:ext cx="213495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Monopoly profits</a:t>
            </a:r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cxnSpLocks/>
          </p:cNvCxnSpPr>
          <p:nvPr/>
        </p:nvCxnSpPr>
        <p:spPr>
          <a:xfrm flipH="1">
            <a:off x="1662517" y="2233111"/>
            <a:ext cx="2103559" cy="41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790146" y="2022181"/>
            <a:ext cx="254038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Consumer surplus</a:t>
            </a:r>
          </a:p>
        </p:txBody>
      </p:sp>
      <p:cxnSp>
        <p:nvCxnSpPr>
          <p:cNvPr id="31" name="Straight Arrow Connector 30"/>
          <p:cNvCxnSpPr>
            <a:cxnSpLocks/>
          </p:cNvCxnSpPr>
          <p:nvPr/>
        </p:nvCxnSpPr>
        <p:spPr>
          <a:xfrm flipV="1">
            <a:off x="478172" y="3503444"/>
            <a:ext cx="288528" cy="4897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 rot="16200000">
            <a:off x="-878720" y="5066408"/>
            <a:ext cx="2686569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Profit-maximizing price</a:t>
            </a:r>
          </a:p>
        </p:txBody>
      </p:sp>
    </p:spTree>
    <p:extLst>
      <p:ext uri="{BB962C8B-B14F-4D97-AF65-F5344CB8AC3E}">
        <p14:creationId xmlns:p14="http://schemas.microsoft.com/office/powerpoint/2010/main" val="7626136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: Shape 30"/>
          <p:cNvSpPr/>
          <p:nvPr/>
        </p:nvSpPr>
        <p:spPr>
          <a:xfrm>
            <a:off x="3333750" y="3369777"/>
            <a:ext cx="2323753" cy="1631793"/>
          </a:xfrm>
          <a:custGeom>
            <a:avLst/>
            <a:gdLst>
              <a:gd name="connsiteX0" fmla="*/ 0 w 1987550"/>
              <a:gd name="connsiteY0" fmla="*/ 0 h 1390650"/>
              <a:gd name="connsiteX1" fmla="*/ 25400 w 1987550"/>
              <a:gd name="connsiteY1" fmla="*/ 1384300 h 1390650"/>
              <a:gd name="connsiteX2" fmla="*/ 1987550 w 1987550"/>
              <a:gd name="connsiteY2" fmla="*/ 1390650 h 1390650"/>
              <a:gd name="connsiteX3" fmla="*/ 0 w 1987550"/>
              <a:gd name="connsiteY3" fmla="*/ 0 h 1390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7550" h="1390650">
                <a:moveTo>
                  <a:pt x="0" y="0"/>
                </a:moveTo>
                <a:lnTo>
                  <a:pt x="25400" y="1384300"/>
                </a:lnTo>
                <a:lnTo>
                  <a:pt x="1987550" y="1390650"/>
                </a:lnTo>
                <a:lnTo>
                  <a:pt x="0" y="0"/>
                </a:lnTo>
                <a:close/>
              </a:path>
            </a:pathLst>
          </a:custGeom>
          <a:pattFill prst="dkDn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cxnSp>
        <p:nvCxnSpPr>
          <p:cNvPr id="34" name="Straight Connector 33"/>
          <p:cNvCxnSpPr>
            <a:cxnSpLocks/>
          </p:cNvCxnSpPr>
          <p:nvPr/>
        </p:nvCxnSpPr>
        <p:spPr>
          <a:xfrm>
            <a:off x="1073644" y="1768454"/>
            <a:ext cx="2676255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ight Triangle 41"/>
          <p:cNvSpPr/>
          <p:nvPr/>
        </p:nvSpPr>
        <p:spPr>
          <a:xfrm>
            <a:off x="1119038" y="1789658"/>
            <a:ext cx="2245957" cy="1609761"/>
          </a:xfrm>
          <a:prstGeom prst="rtTriangle">
            <a:avLst/>
          </a:prstGeom>
          <a:pattFill prst="ltDnDiag">
            <a:fgClr>
              <a:schemeClr val="accent6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cxnSp>
        <p:nvCxnSpPr>
          <p:cNvPr id="30" name="Straight Connector 29"/>
          <p:cNvCxnSpPr>
            <a:cxnSpLocks/>
          </p:cNvCxnSpPr>
          <p:nvPr/>
        </p:nvCxnSpPr>
        <p:spPr>
          <a:xfrm>
            <a:off x="3364995" y="5001582"/>
            <a:ext cx="0" cy="54636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073636" y="3402620"/>
            <a:ext cx="2291360" cy="1595749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308595" y="619048"/>
            <a:ext cx="6150946" cy="660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847" i="1" dirty="0"/>
              <a:t>Profit-maximizing behaviour by a copyright owner who cannot engage in perfect price discrimination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97525" y="3189404"/>
            <a:ext cx="32252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16" name="TextBox 15"/>
          <p:cNvSpPr txBox="1"/>
          <p:nvPr/>
        </p:nvSpPr>
        <p:spPr>
          <a:xfrm>
            <a:off x="3166431" y="5591465"/>
            <a:ext cx="3642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Q</a:t>
            </a:r>
            <a:endParaRPr lang="en-ZA" sz="2079" baseline="-25000" dirty="0"/>
          </a:p>
        </p:txBody>
      </p:sp>
      <p:cxnSp>
        <p:nvCxnSpPr>
          <p:cNvPr id="24" name="Straight Arrow Connector 23"/>
          <p:cNvCxnSpPr>
            <a:cxnSpLocks/>
          </p:cNvCxnSpPr>
          <p:nvPr/>
        </p:nvCxnSpPr>
        <p:spPr>
          <a:xfrm flipH="1" flipV="1">
            <a:off x="3397985" y="5991301"/>
            <a:ext cx="161174" cy="48753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131339" y="6486448"/>
            <a:ext cx="288694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Profit-maximizing output</a:t>
            </a:r>
          </a:p>
        </p:txBody>
      </p:sp>
      <p:cxnSp>
        <p:nvCxnSpPr>
          <p:cNvPr id="27" name="Straight Arrow Connector 26"/>
          <p:cNvCxnSpPr>
            <a:cxnSpLocks/>
          </p:cNvCxnSpPr>
          <p:nvPr/>
        </p:nvCxnSpPr>
        <p:spPr>
          <a:xfrm flipH="1">
            <a:off x="3050345" y="3529960"/>
            <a:ext cx="2103559" cy="41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177974" y="3319030"/>
            <a:ext cx="213495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Monopoly profits</a:t>
            </a:r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cxnSpLocks/>
          </p:cNvCxnSpPr>
          <p:nvPr/>
        </p:nvCxnSpPr>
        <p:spPr>
          <a:xfrm flipH="1">
            <a:off x="1662517" y="2233111"/>
            <a:ext cx="2103559" cy="4136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790146" y="2022181"/>
            <a:ext cx="254038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Consumer surplus</a:t>
            </a:r>
          </a:p>
        </p:txBody>
      </p:sp>
      <p:cxnSp>
        <p:nvCxnSpPr>
          <p:cNvPr id="32" name="Straight Arrow Connector 31"/>
          <p:cNvCxnSpPr>
            <a:cxnSpLocks/>
          </p:cNvCxnSpPr>
          <p:nvPr/>
        </p:nvCxnSpPr>
        <p:spPr>
          <a:xfrm flipH="1">
            <a:off x="4437385" y="4145283"/>
            <a:ext cx="740590" cy="3584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5202044" y="3934355"/>
            <a:ext cx="2134951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dirty="0"/>
              <a:t>Deadweight loss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202044" y="4247642"/>
            <a:ext cx="213495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270" dirty="0"/>
              <a:t>(foregone consumer surplus)</a:t>
            </a:r>
          </a:p>
        </p:txBody>
      </p:sp>
      <p:cxnSp>
        <p:nvCxnSpPr>
          <p:cNvPr id="38" name="Straight Arrow Connector 37"/>
          <p:cNvCxnSpPr>
            <a:cxnSpLocks/>
          </p:cNvCxnSpPr>
          <p:nvPr/>
        </p:nvCxnSpPr>
        <p:spPr>
          <a:xfrm flipV="1">
            <a:off x="478172" y="3503444"/>
            <a:ext cx="288528" cy="48971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 rot="16200000">
            <a:off x="-878720" y="5066408"/>
            <a:ext cx="2686569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Profit-maximizing price</a:t>
            </a:r>
          </a:p>
        </p:txBody>
      </p:sp>
    </p:spTree>
    <p:extLst>
      <p:ext uri="{BB962C8B-B14F-4D97-AF65-F5344CB8AC3E}">
        <p14:creationId xmlns:p14="http://schemas.microsoft.com/office/powerpoint/2010/main" val="19609728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1404022" y="2022194"/>
            <a:ext cx="4230030" cy="2976176"/>
          </a:xfrm>
          <a:prstGeom prst="rtTriangle">
            <a:avLst/>
          </a:prstGeom>
          <a:pattFill prst="wdDn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7" name="Rectangle 16"/>
          <p:cNvSpPr/>
          <p:nvPr/>
        </p:nvSpPr>
        <p:spPr>
          <a:xfrm>
            <a:off x="1073644" y="2022194"/>
            <a:ext cx="330377" cy="2976176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95705" y="1808976"/>
            <a:ext cx="32252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09333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1670912" y="400787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84174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1073647" y="3490574"/>
            <a:ext cx="2897414" cy="20491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1090142" y="526065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74322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ight Triangle 29"/>
          <p:cNvSpPr/>
          <p:nvPr/>
        </p:nvSpPr>
        <p:spPr>
          <a:xfrm>
            <a:off x="1434920" y="3375659"/>
            <a:ext cx="293868" cy="1883816"/>
          </a:xfrm>
          <a:prstGeom prst="rtTriangle">
            <a:avLst/>
          </a:prstGeom>
          <a:pattFill prst="wdDn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8" name="Rectangle 27"/>
          <p:cNvSpPr/>
          <p:nvPr/>
        </p:nvSpPr>
        <p:spPr>
          <a:xfrm>
            <a:off x="1090130" y="3375660"/>
            <a:ext cx="344790" cy="1884990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115611" y="2768861"/>
            <a:ext cx="2011204" cy="732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Institutional</a:t>
            </a:r>
          </a:p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86460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306347" y="260903"/>
            <a:ext cx="6473564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b="1" dirty="0"/>
              <a:t>Economic conditions created by the grant of a copyright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190330" y="4338496"/>
            <a:ext cx="2011204" cy="732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Consumer</a:t>
            </a:r>
          </a:p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7525" y="3189404"/>
            <a:ext cx="32252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P</a:t>
            </a:r>
            <a:endParaRPr lang="en-ZA" sz="2079" baseline="-25000" dirty="0"/>
          </a:p>
        </p:txBody>
      </p:sp>
      <p:sp>
        <p:nvSpPr>
          <p:cNvPr id="29" name="Right Triangle 28"/>
          <p:cNvSpPr/>
          <p:nvPr/>
        </p:nvSpPr>
        <p:spPr>
          <a:xfrm>
            <a:off x="1669244" y="4879181"/>
            <a:ext cx="2612244" cy="380294"/>
          </a:xfrm>
          <a:prstGeom prst="rtTriangle">
            <a:avLst/>
          </a:prstGeom>
          <a:pattFill prst="wdDn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cxnSp>
        <p:nvCxnSpPr>
          <p:cNvPr id="20" name="Straight Connector 19"/>
          <p:cNvCxnSpPr>
            <a:cxnSpLocks/>
          </p:cNvCxnSpPr>
          <p:nvPr/>
        </p:nvCxnSpPr>
        <p:spPr>
          <a:xfrm>
            <a:off x="1064648" y="1009324"/>
            <a:ext cx="710812" cy="452557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26065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cxnSpLocks/>
          </p:cNvCxnSpPr>
          <p:nvPr/>
        </p:nvCxnSpPr>
        <p:spPr>
          <a:xfrm>
            <a:off x="1669256" y="4879181"/>
            <a:ext cx="4622410" cy="65571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1819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0140" y="2747199"/>
            <a:ext cx="1373112" cy="2803956"/>
          </a:xfrm>
          <a:prstGeom prst="rect">
            <a:avLst/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1" name="Rectangle 10"/>
          <p:cNvSpPr/>
          <p:nvPr/>
        </p:nvSpPr>
        <p:spPr>
          <a:xfrm>
            <a:off x="1106636" y="4495719"/>
            <a:ext cx="3819942" cy="1055435"/>
          </a:xfrm>
          <a:prstGeom prst="rect">
            <a:avLst/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2" name="Rectangle 11"/>
          <p:cNvSpPr/>
          <p:nvPr/>
        </p:nvSpPr>
        <p:spPr>
          <a:xfrm>
            <a:off x="1090129" y="3499393"/>
            <a:ext cx="2439821" cy="2051765"/>
          </a:xfrm>
          <a:prstGeom prst="rect">
            <a:avLst/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99640" y="2533982"/>
            <a:ext cx="42832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A</a:t>
            </a:r>
            <a:r>
              <a:rPr lang="en-ZA" sz="2079" baseline="-25000" dirty="0"/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44472" y="5586402"/>
            <a:ext cx="42832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A</a:t>
            </a:r>
            <a:r>
              <a:rPr lang="en-ZA" sz="2079" baseline="-25000" dirty="0"/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69472" y="2703542"/>
            <a:ext cx="42832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A</a:t>
            </a:r>
            <a:r>
              <a:rPr lang="en-ZA" sz="2079" baseline="-25000" dirty="0"/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9089" y="3286175"/>
            <a:ext cx="41870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B</a:t>
            </a:r>
            <a:r>
              <a:rPr lang="en-ZA" sz="2079" baseline="-25000" dirty="0"/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6204" y="4282504"/>
            <a:ext cx="4171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C</a:t>
            </a:r>
            <a:r>
              <a:rPr lang="en-ZA" sz="2079" baseline="-25000" dirty="0"/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99193" y="5596124"/>
            <a:ext cx="41870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B</a:t>
            </a:r>
            <a:r>
              <a:rPr lang="en-ZA" sz="2079" baseline="-25000" dirty="0"/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06614" y="5595162"/>
            <a:ext cx="4171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C</a:t>
            </a:r>
            <a:r>
              <a:rPr lang="en-ZA" sz="2079" baseline="-25000" dirty="0"/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53536" y="3446594"/>
            <a:ext cx="41870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B</a:t>
            </a:r>
            <a:r>
              <a:rPr lang="en-ZA" sz="2079" baseline="-25000" dirty="0"/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40992" y="4430962"/>
            <a:ext cx="4171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C</a:t>
            </a:r>
            <a:r>
              <a:rPr lang="en-ZA" sz="2079" baseline="-25000" dirty="0"/>
              <a:t>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55748" y="983340"/>
            <a:ext cx="3320512" cy="1052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i="1" dirty="0"/>
              <a:t>For any given price, how many copies of the movie could CDF sell (per month)?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982154" y="5449971"/>
            <a:ext cx="202345" cy="2023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6" name="Rectangle: Rounded Corners 25"/>
          <p:cNvSpPr/>
          <p:nvPr/>
        </p:nvSpPr>
        <p:spPr>
          <a:xfrm>
            <a:off x="6236309" y="5449971"/>
            <a:ext cx="202345" cy="2023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7" name="Rectangle: Rounded Corners 26"/>
          <p:cNvSpPr/>
          <p:nvPr/>
        </p:nvSpPr>
        <p:spPr>
          <a:xfrm>
            <a:off x="996203" y="2659213"/>
            <a:ext cx="202345" cy="20234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8" name="Rectangle: Rounded Corners 27"/>
          <p:cNvSpPr/>
          <p:nvPr/>
        </p:nvSpPr>
        <p:spPr>
          <a:xfrm>
            <a:off x="2367529" y="5449971"/>
            <a:ext cx="202345" cy="20234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6" name="Oval 5"/>
          <p:cNvSpPr/>
          <p:nvPr/>
        </p:nvSpPr>
        <p:spPr>
          <a:xfrm>
            <a:off x="2358730" y="2659212"/>
            <a:ext cx="219940" cy="21994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9" name="Rectangle: Rounded Corners 28"/>
          <p:cNvSpPr/>
          <p:nvPr/>
        </p:nvSpPr>
        <p:spPr>
          <a:xfrm>
            <a:off x="991271" y="3388175"/>
            <a:ext cx="202345" cy="202345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0" name="Rectangle: Rounded Corners 29"/>
          <p:cNvSpPr/>
          <p:nvPr/>
        </p:nvSpPr>
        <p:spPr>
          <a:xfrm>
            <a:off x="3428777" y="5452033"/>
            <a:ext cx="202345" cy="202345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1" name="Rectangle: Rounded Corners 30"/>
          <p:cNvSpPr/>
          <p:nvPr/>
        </p:nvSpPr>
        <p:spPr>
          <a:xfrm>
            <a:off x="4828888" y="5449971"/>
            <a:ext cx="202345" cy="202345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2" name="Rectangle: Rounded Corners 31"/>
          <p:cNvSpPr/>
          <p:nvPr/>
        </p:nvSpPr>
        <p:spPr>
          <a:xfrm>
            <a:off x="990952" y="4412132"/>
            <a:ext cx="202345" cy="202345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3" name="Oval 32"/>
          <p:cNvSpPr/>
          <p:nvPr/>
        </p:nvSpPr>
        <p:spPr>
          <a:xfrm>
            <a:off x="3415541" y="3379377"/>
            <a:ext cx="219940" cy="2199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4" name="Oval 33"/>
          <p:cNvSpPr/>
          <p:nvPr/>
        </p:nvSpPr>
        <p:spPr>
          <a:xfrm>
            <a:off x="4816597" y="4390960"/>
            <a:ext cx="219940" cy="2199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96204" y="5341684"/>
            <a:ext cx="437940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D</a:t>
            </a:r>
            <a:r>
              <a:rPr lang="en-ZA" sz="2079" baseline="-25000" dirty="0"/>
              <a:t>1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123934" y="5595162"/>
            <a:ext cx="437940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D</a:t>
            </a:r>
            <a:r>
              <a:rPr lang="en-ZA" sz="2079" baseline="-25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125328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0140" y="2747199"/>
            <a:ext cx="1373112" cy="2803956"/>
          </a:xfrm>
          <a:prstGeom prst="rect">
            <a:avLst/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1" name="Rectangle 10"/>
          <p:cNvSpPr/>
          <p:nvPr/>
        </p:nvSpPr>
        <p:spPr>
          <a:xfrm>
            <a:off x="1106636" y="4495720"/>
            <a:ext cx="3819942" cy="1055422"/>
          </a:xfrm>
          <a:prstGeom prst="rect">
            <a:avLst/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2" name="Rectangle 11"/>
          <p:cNvSpPr/>
          <p:nvPr/>
        </p:nvSpPr>
        <p:spPr>
          <a:xfrm>
            <a:off x="1090129" y="3499393"/>
            <a:ext cx="2439821" cy="2051765"/>
          </a:xfrm>
          <a:prstGeom prst="rect">
            <a:avLst/>
          </a:prstGeom>
          <a:noFill/>
          <a:ln w="1905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99640" y="2533982"/>
            <a:ext cx="42832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A</a:t>
            </a:r>
            <a:r>
              <a:rPr lang="en-ZA" sz="2079" baseline="-25000" dirty="0"/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44472" y="5586402"/>
            <a:ext cx="42832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A</a:t>
            </a:r>
            <a:r>
              <a:rPr lang="en-ZA" sz="2079" baseline="-25000" dirty="0"/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69472" y="2703542"/>
            <a:ext cx="42832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A</a:t>
            </a:r>
            <a:r>
              <a:rPr lang="en-ZA" sz="2079" baseline="-25000" dirty="0"/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9089" y="3286175"/>
            <a:ext cx="41870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B</a:t>
            </a:r>
            <a:r>
              <a:rPr lang="en-ZA" sz="2079" baseline="-25000" dirty="0"/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6204" y="4282504"/>
            <a:ext cx="4171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C</a:t>
            </a:r>
            <a:r>
              <a:rPr lang="en-ZA" sz="2079" baseline="-25000" dirty="0"/>
              <a:t>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299193" y="5596124"/>
            <a:ext cx="41870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B</a:t>
            </a:r>
            <a:r>
              <a:rPr lang="en-ZA" sz="2079" baseline="-25000" dirty="0"/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06614" y="5595162"/>
            <a:ext cx="4171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C</a:t>
            </a:r>
            <a:r>
              <a:rPr lang="en-ZA" sz="2079" baseline="-25000" dirty="0"/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53536" y="3446594"/>
            <a:ext cx="41870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B</a:t>
            </a:r>
            <a:r>
              <a:rPr lang="en-ZA" sz="2079" baseline="-25000" dirty="0"/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40992" y="4430962"/>
            <a:ext cx="4171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C</a:t>
            </a:r>
            <a:r>
              <a:rPr lang="en-ZA" sz="2079" baseline="-25000" dirty="0"/>
              <a:t>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55748" y="983340"/>
            <a:ext cx="3320512" cy="1052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i="1" dirty="0"/>
              <a:t>For any given price, how many copies of the movie could CDF sell (per month)?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982154" y="5449971"/>
            <a:ext cx="202345" cy="2023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6" name="Rectangle: Rounded Corners 25"/>
          <p:cNvSpPr/>
          <p:nvPr/>
        </p:nvSpPr>
        <p:spPr>
          <a:xfrm>
            <a:off x="6236309" y="5449971"/>
            <a:ext cx="202345" cy="20234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7" name="Rectangle: Rounded Corners 26"/>
          <p:cNvSpPr/>
          <p:nvPr/>
        </p:nvSpPr>
        <p:spPr>
          <a:xfrm>
            <a:off x="996203" y="2659213"/>
            <a:ext cx="202345" cy="20234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8" name="Rectangle: Rounded Corners 27"/>
          <p:cNvSpPr/>
          <p:nvPr/>
        </p:nvSpPr>
        <p:spPr>
          <a:xfrm>
            <a:off x="2367529" y="5449971"/>
            <a:ext cx="202345" cy="202345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6" name="Oval 5"/>
          <p:cNvSpPr/>
          <p:nvPr/>
        </p:nvSpPr>
        <p:spPr>
          <a:xfrm>
            <a:off x="2358730" y="2659212"/>
            <a:ext cx="219940" cy="21994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9" name="Rectangle: Rounded Corners 28"/>
          <p:cNvSpPr/>
          <p:nvPr/>
        </p:nvSpPr>
        <p:spPr>
          <a:xfrm>
            <a:off x="991271" y="3388175"/>
            <a:ext cx="202345" cy="202345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0" name="Rectangle: Rounded Corners 29"/>
          <p:cNvSpPr/>
          <p:nvPr/>
        </p:nvSpPr>
        <p:spPr>
          <a:xfrm>
            <a:off x="3428777" y="5452033"/>
            <a:ext cx="202345" cy="202345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1" name="Rectangle: Rounded Corners 30"/>
          <p:cNvSpPr/>
          <p:nvPr/>
        </p:nvSpPr>
        <p:spPr>
          <a:xfrm>
            <a:off x="4828888" y="5449971"/>
            <a:ext cx="202345" cy="202345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2" name="Rectangle: Rounded Corners 31"/>
          <p:cNvSpPr/>
          <p:nvPr/>
        </p:nvSpPr>
        <p:spPr>
          <a:xfrm>
            <a:off x="990952" y="4412132"/>
            <a:ext cx="202345" cy="202345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3" name="Oval 32"/>
          <p:cNvSpPr/>
          <p:nvPr/>
        </p:nvSpPr>
        <p:spPr>
          <a:xfrm>
            <a:off x="3415541" y="3379377"/>
            <a:ext cx="219940" cy="21994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4" name="Oval 33"/>
          <p:cNvSpPr/>
          <p:nvPr/>
        </p:nvSpPr>
        <p:spPr>
          <a:xfrm>
            <a:off x="4816597" y="4390960"/>
            <a:ext cx="219940" cy="21994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96204" y="5341684"/>
            <a:ext cx="437940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D</a:t>
            </a:r>
            <a:r>
              <a:rPr lang="en-ZA" sz="2079" baseline="-25000" dirty="0"/>
              <a:t>1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123934" y="5595162"/>
            <a:ext cx="437940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D</a:t>
            </a:r>
            <a:r>
              <a:rPr lang="en-ZA" sz="2079" baseline="-250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516781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455748" y="983340"/>
            <a:ext cx="3320512" cy="1052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i="1" dirty="0"/>
              <a:t>For any given price, how many copies of the movie could CDF sell (per month)?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</p:spTree>
    <p:extLst>
      <p:ext uri="{BB962C8B-B14F-4D97-AF65-F5344CB8AC3E}">
        <p14:creationId xmlns:p14="http://schemas.microsoft.com/office/powerpoint/2010/main" val="1232705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1073647" y="2906643"/>
            <a:ext cx="1598402" cy="2644499"/>
          </a:xfrm>
          <a:prstGeom prst="rect">
            <a:avLst/>
          </a:prstGeom>
          <a:pattFill prst="wdUpDiag">
            <a:fgClr>
              <a:srgbClr val="0070C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4" name="TextBox 13"/>
          <p:cNvSpPr txBox="1"/>
          <p:nvPr/>
        </p:nvSpPr>
        <p:spPr>
          <a:xfrm>
            <a:off x="560452" y="2687939"/>
            <a:ext cx="4171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>
                <a:solidFill>
                  <a:srgbClr val="7030A0"/>
                </a:solidFill>
              </a:rPr>
              <a:t>C</a:t>
            </a:r>
            <a:r>
              <a:rPr lang="en-ZA" sz="2079" baseline="-25000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455748" y="983340"/>
            <a:ext cx="3320512" cy="1052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i="1" dirty="0"/>
              <a:t>For any given price, how many copies of the movie could CDF sell (per month)?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90140" y="2901156"/>
            <a:ext cx="1572432" cy="2649998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: Rounded Corners 17"/>
          <p:cNvSpPr/>
          <p:nvPr/>
        </p:nvSpPr>
        <p:spPr>
          <a:xfrm>
            <a:off x="984632" y="2798909"/>
            <a:ext cx="202345" cy="20234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9" name="Rectangle: Rounded Corners 18"/>
          <p:cNvSpPr/>
          <p:nvPr/>
        </p:nvSpPr>
        <p:spPr>
          <a:xfrm>
            <a:off x="2562072" y="5464813"/>
            <a:ext cx="202345" cy="20234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</p:spTree>
    <p:extLst>
      <p:ext uri="{BB962C8B-B14F-4D97-AF65-F5344CB8AC3E}">
        <p14:creationId xmlns:p14="http://schemas.microsoft.com/office/powerpoint/2010/main" val="1567161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2650" y="3180604"/>
            <a:ext cx="41870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>
                <a:solidFill>
                  <a:schemeClr val="accent2"/>
                </a:solidFill>
              </a:rPr>
              <a:t>R</a:t>
            </a:r>
            <a:r>
              <a:rPr lang="en-ZA" sz="2079" baseline="-25000" dirty="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68072" y="2687939"/>
            <a:ext cx="4171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>
                <a:solidFill>
                  <a:srgbClr val="7030A0"/>
                </a:solidFill>
              </a:rPr>
              <a:t>C</a:t>
            </a:r>
            <a:r>
              <a:rPr lang="en-ZA" sz="2079" baseline="-25000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455748" y="983340"/>
            <a:ext cx="3320512" cy="1052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i="1" dirty="0"/>
              <a:t>For any given price, how many copies of the movie could CDF sell (per month)?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90140" y="2901156"/>
            <a:ext cx="1572432" cy="2649998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2" name="Rectangle 11"/>
          <p:cNvSpPr/>
          <p:nvPr/>
        </p:nvSpPr>
        <p:spPr>
          <a:xfrm>
            <a:off x="1090128" y="3393820"/>
            <a:ext cx="2272116" cy="2157333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: Rounded Corners 15"/>
          <p:cNvSpPr/>
          <p:nvPr/>
        </p:nvSpPr>
        <p:spPr>
          <a:xfrm>
            <a:off x="3262725" y="5457530"/>
            <a:ext cx="202345" cy="20234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7" name="Rectangle: Rounded Corners 16"/>
          <p:cNvSpPr/>
          <p:nvPr/>
        </p:nvSpPr>
        <p:spPr>
          <a:xfrm>
            <a:off x="988956" y="3290028"/>
            <a:ext cx="202345" cy="20234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8" name="Rectangle: Rounded Corners 17"/>
          <p:cNvSpPr/>
          <p:nvPr/>
        </p:nvSpPr>
        <p:spPr>
          <a:xfrm>
            <a:off x="984632" y="2798909"/>
            <a:ext cx="202345" cy="20234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9" name="Rectangle: Rounded Corners 18"/>
          <p:cNvSpPr/>
          <p:nvPr/>
        </p:nvSpPr>
        <p:spPr>
          <a:xfrm>
            <a:off x="2562072" y="5464813"/>
            <a:ext cx="202345" cy="20234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</p:spTree>
    <p:extLst>
      <p:ext uri="{BB962C8B-B14F-4D97-AF65-F5344CB8AC3E}">
        <p14:creationId xmlns:p14="http://schemas.microsoft.com/office/powerpoint/2010/main" val="3979016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1042" y="3180604"/>
            <a:ext cx="41870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>
                <a:solidFill>
                  <a:schemeClr val="accent2"/>
                </a:solidFill>
              </a:rPr>
              <a:t>R</a:t>
            </a:r>
            <a:r>
              <a:rPr lang="en-ZA" sz="2079" baseline="-25000" dirty="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7523" y="2687939"/>
            <a:ext cx="4171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>
                <a:solidFill>
                  <a:srgbClr val="7030A0"/>
                </a:solidFill>
              </a:rPr>
              <a:t>C</a:t>
            </a:r>
            <a:r>
              <a:rPr lang="en-ZA" sz="2079" baseline="-25000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61249" y="3961022"/>
            <a:ext cx="41870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>
                <a:solidFill>
                  <a:schemeClr val="accent2"/>
                </a:solidFill>
              </a:rPr>
              <a:t>R</a:t>
            </a:r>
            <a:r>
              <a:rPr lang="en-ZA" sz="2079" baseline="-25000" dirty="0">
                <a:solidFill>
                  <a:schemeClr val="accent2"/>
                </a:solidFill>
              </a:rPr>
              <a:t>4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56400" y="3567328"/>
            <a:ext cx="4171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>
                <a:solidFill>
                  <a:srgbClr val="7030A0"/>
                </a:solidFill>
              </a:rPr>
              <a:t>C</a:t>
            </a:r>
            <a:r>
              <a:rPr lang="en-ZA" sz="2079" baseline="-25000" dirty="0">
                <a:solidFill>
                  <a:srgbClr val="7030A0"/>
                </a:solidFill>
              </a:rPr>
              <a:t>3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61249" y="4637675"/>
            <a:ext cx="418704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>
                <a:solidFill>
                  <a:schemeClr val="accent2"/>
                </a:solidFill>
              </a:rPr>
              <a:t>R</a:t>
            </a:r>
            <a:r>
              <a:rPr lang="en-ZA" sz="2079" baseline="-25000" dirty="0">
                <a:solidFill>
                  <a:schemeClr val="accent2"/>
                </a:solidFill>
              </a:rPr>
              <a:t>6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56400" y="4304460"/>
            <a:ext cx="4171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>
                <a:solidFill>
                  <a:srgbClr val="7030A0"/>
                </a:solidFill>
              </a:rPr>
              <a:t>C</a:t>
            </a:r>
            <a:r>
              <a:rPr lang="en-ZA" sz="2079" baseline="-25000" dirty="0">
                <a:solidFill>
                  <a:srgbClr val="7030A0"/>
                </a:solidFill>
              </a:rPr>
              <a:t>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455748" y="983340"/>
            <a:ext cx="3320512" cy="1052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i="1" dirty="0"/>
              <a:t>For any given price, how many copies of the movie could CDF sell (per month)?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90141" y="2906655"/>
            <a:ext cx="1581908" cy="2644500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2" name="Rectangle 11"/>
          <p:cNvSpPr/>
          <p:nvPr/>
        </p:nvSpPr>
        <p:spPr>
          <a:xfrm>
            <a:off x="1090140" y="3399050"/>
            <a:ext cx="2274865" cy="214888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1" name="Rectangle 20"/>
          <p:cNvSpPr/>
          <p:nvPr/>
        </p:nvSpPr>
        <p:spPr>
          <a:xfrm>
            <a:off x="1082540" y="3786380"/>
            <a:ext cx="2843300" cy="1747557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5" name="Rectangle 24"/>
          <p:cNvSpPr/>
          <p:nvPr/>
        </p:nvSpPr>
        <p:spPr>
          <a:xfrm>
            <a:off x="1082551" y="4184177"/>
            <a:ext cx="3388939" cy="1378214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6" name="Rectangle 25"/>
          <p:cNvSpPr/>
          <p:nvPr/>
        </p:nvSpPr>
        <p:spPr>
          <a:xfrm>
            <a:off x="1073643" y="4590294"/>
            <a:ext cx="3973902" cy="968885"/>
          </a:xfrm>
          <a:prstGeom prst="rect">
            <a:avLst/>
          </a:pr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7" name="Rectangle 26"/>
          <p:cNvSpPr/>
          <p:nvPr/>
        </p:nvSpPr>
        <p:spPr>
          <a:xfrm>
            <a:off x="1090765" y="4825750"/>
            <a:ext cx="4303174" cy="71109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: Rounded Corners 16"/>
          <p:cNvSpPr/>
          <p:nvPr/>
        </p:nvSpPr>
        <p:spPr>
          <a:xfrm>
            <a:off x="988956" y="3295526"/>
            <a:ext cx="202345" cy="20234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8" name="Rectangle: Rounded Corners 17"/>
          <p:cNvSpPr/>
          <p:nvPr/>
        </p:nvSpPr>
        <p:spPr>
          <a:xfrm>
            <a:off x="984632" y="2804407"/>
            <a:ext cx="202345" cy="20234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8" name="Rectangle: Rounded Corners 27"/>
          <p:cNvSpPr/>
          <p:nvPr/>
        </p:nvSpPr>
        <p:spPr>
          <a:xfrm>
            <a:off x="988956" y="4082994"/>
            <a:ext cx="202345" cy="20234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29" name="Rectangle: Rounded Corners 28"/>
          <p:cNvSpPr/>
          <p:nvPr/>
        </p:nvSpPr>
        <p:spPr>
          <a:xfrm>
            <a:off x="981368" y="3682674"/>
            <a:ext cx="202345" cy="20234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0" name="Rectangle: Rounded Corners 29"/>
          <p:cNvSpPr/>
          <p:nvPr/>
        </p:nvSpPr>
        <p:spPr>
          <a:xfrm>
            <a:off x="990030" y="4490039"/>
            <a:ext cx="202345" cy="20234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1" name="Rectangle: Rounded Corners 30"/>
          <p:cNvSpPr/>
          <p:nvPr/>
        </p:nvSpPr>
        <p:spPr>
          <a:xfrm>
            <a:off x="986205" y="4726747"/>
            <a:ext cx="202345" cy="20234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6" name="Rectangle: Rounded Corners 15"/>
          <p:cNvSpPr/>
          <p:nvPr/>
        </p:nvSpPr>
        <p:spPr>
          <a:xfrm>
            <a:off x="3265474" y="5457530"/>
            <a:ext cx="202345" cy="20234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19" name="Rectangle: Rounded Corners 18"/>
          <p:cNvSpPr/>
          <p:nvPr/>
        </p:nvSpPr>
        <p:spPr>
          <a:xfrm>
            <a:off x="2573068" y="5464813"/>
            <a:ext cx="202345" cy="20234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8" name="Rectangle: Rounded Corners 37"/>
          <p:cNvSpPr/>
          <p:nvPr/>
        </p:nvSpPr>
        <p:spPr>
          <a:xfrm>
            <a:off x="3826761" y="5459602"/>
            <a:ext cx="202345" cy="20234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39" name="Rectangle: Rounded Corners 38"/>
          <p:cNvSpPr/>
          <p:nvPr/>
        </p:nvSpPr>
        <p:spPr>
          <a:xfrm>
            <a:off x="4948456" y="5475606"/>
            <a:ext cx="202345" cy="202345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40" name="Rectangle: Rounded Corners 39"/>
          <p:cNvSpPr/>
          <p:nvPr/>
        </p:nvSpPr>
        <p:spPr>
          <a:xfrm>
            <a:off x="4370304" y="5460434"/>
            <a:ext cx="202345" cy="20234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  <p:sp>
        <p:nvSpPr>
          <p:cNvPr id="41" name="Rectangle: Rounded Corners 40"/>
          <p:cNvSpPr/>
          <p:nvPr/>
        </p:nvSpPr>
        <p:spPr>
          <a:xfrm>
            <a:off x="5292841" y="5475606"/>
            <a:ext cx="202345" cy="20234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2079"/>
          </a:p>
        </p:txBody>
      </p:sp>
    </p:spTree>
    <p:extLst>
      <p:ext uri="{BB962C8B-B14F-4D97-AF65-F5344CB8AC3E}">
        <p14:creationId xmlns:p14="http://schemas.microsoft.com/office/powerpoint/2010/main" val="517447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40000" y="514799"/>
            <a:ext cx="377921" cy="447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6119" y="5760400"/>
            <a:ext cx="1388521" cy="4478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ZA" sz="2310" b="1" dirty="0">
                <a:latin typeface="Arial" panose="020B0604020202020204" pitchFamily="34" charset="0"/>
                <a:cs typeface="Arial" panose="020B0604020202020204" pitchFamily="34" charset="0"/>
              </a:rPr>
              <a:t>Quantity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1073647" y="1768454"/>
            <a:ext cx="5348523" cy="37826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>
            <a:cxnSpLocks/>
          </p:cNvCxnSpPr>
          <p:nvPr/>
        </p:nvCxnSpPr>
        <p:spPr>
          <a:xfrm>
            <a:off x="1090142" y="5001570"/>
            <a:ext cx="622278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220059" y="1404573"/>
            <a:ext cx="5755981" cy="7322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79" i="1" dirty="0"/>
              <a:t>In the absence of copyright, copy and competition will drive the price down to close to marginal cost</a:t>
            </a:r>
          </a:p>
        </p:txBody>
      </p:sp>
      <p:sp>
        <p:nvSpPr>
          <p:cNvPr id="35" name="TextBox 34"/>
          <p:cNvSpPr txBox="1"/>
          <p:nvPr/>
        </p:nvSpPr>
        <p:spPr>
          <a:xfrm rot="2102920">
            <a:off x="3042513" y="3002035"/>
            <a:ext cx="1436812" cy="412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079" dirty="0"/>
              <a:t>Demand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222025" y="4590282"/>
            <a:ext cx="168001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/>
              <a:t>Marginal Cost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1090141" y="5001570"/>
            <a:ext cx="4565904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cxnSpLocks/>
          </p:cNvCxnSpPr>
          <p:nvPr/>
        </p:nvCxnSpPr>
        <p:spPr>
          <a:xfrm>
            <a:off x="1090129" y="712755"/>
            <a:ext cx="0" cy="487166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>
            <a:cxnSpLocks/>
          </p:cNvCxnSpPr>
          <p:nvPr/>
        </p:nvCxnSpPr>
        <p:spPr>
          <a:xfrm flipH="1">
            <a:off x="4684644" y="2138688"/>
            <a:ext cx="245602" cy="284638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>
            <a:cxnSpLocks/>
          </p:cNvCxnSpPr>
          <p:nvPr/>
        </p:nvCxnSpPr>
        <p:spPr>
          <a:xfrm flipV="1">
            <a:off x="5642289" y="4985087"/>
            <a:ext cx="0" cy="566070"/>
          </a:xfrm>
          <a:prstGeom prst="line">
            <a:avLst/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cxnSpLocks/>
          </p:cNvCxnSpPr>
          <p:nvPr/>
        </p:nvCxnSpPr>
        <p:spPr>
          <a:xfrm>
            <a:off x="1073646" y="5555905"/>
            <a:ext cx="623928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445925" y="5584409"/>
            <a:ext cx="364202" cy="412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ZA" sz="2079" dirty="0">
                <a:solidFill>
                  <a:schemeClr val="accent6"/>
                </a:solidFill>
              </a:rPr>
              <a:t>Q</a:t>
            </a:r>
          </a:p>
        </p:txBody>
      </p:sp>
    </p:spTree>
    <p:extLst>
      <p:ext uri="{BB962C8B-B14F-4D97-AF65-F5344CB8AC3E}">
        <p14:creationId xmlns:p14="http://schemas.microsoft.com/office/powerpoint/2010/main" val="38348941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506</TotalTime>
  <Words>790</Words>
  <Application>Microsoft Office PowerPoint</Application>
  <PresentationFormat>On-screen Show (4:3)</PresentationFormat>
  <Paragraphs>271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 Pelteret</dc:creator>
  <cp:lastModifiedBy>Marc Pelteret</cp:lastModifiedBy>
  <cp:revision>92</cp:revision>
  <dcterms:created xsi:type="dcterms:W3CDTF">2017-03-01T11:26:59Z</dcterms:created>
  <dcterms:modified xsi:type="dcterms:W3CDTF">2017-03-06T11:06:31Z</dcterms:modified>
</cp:coreProperties>
</file>