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9" r:id="rId6"/>
    <p:sldId id="270" r:id="rId7"/>
    <p:sldId id="271" r:id="rId8"/>
    <p:sldId id="260" r:id="rId9"/>
    <p:sldId id="272" r:id="rId10"/>
    <p:sldId id="261" r:id="rId11"/>
    <p:sldId id="273" r:id="rId12"/>
    <p:sldId id="262" r:id="rId13"/>
    <p:sldId id="267" r:id="rId14"/>
    <p:sldId id="263" r:id="rId15"/>
    <p:sldId id="268" r:id="rId16"/>
    <p:sldId id="264" r:id="rId17"/>
    <p:sldId id="274" r:id="rId18"/>
    <p:sldId id="275" r:id="rId19"/>
    <p:sldId id="276" r:id="rId20"/>
    <p:sldId id="265" r:id="rId21"/>
    <p:sldId id="26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91" d="100"/>
          <a:sy n="91" d="100"/>
        </p:scale>
        <p:origin x="-9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3E1B6-54C0-461C-A1B5-7D16509612F5}" type="datetimeFigureOut">
              <a:rPr lang="en-ZA" smtClean="0"/>
              <a:t>2011/06/30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EF2D6-D33D-49EB-8256-D3C8234E0C8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24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200" b="1">
                <a:ln w="15875">
                  <a:solidFill>
                    <a:schemeClr val="tx1"/>
                  </a:solidFill>
                </a:ln>
                <a:solidFill>
                  <a:srgbClr val="FF7F01"/>
                </a:solidFill>
                <a:effectLst>
                  <a:glow rad="127000">
                    <a:schemeClr val="bg1"/>
                  </a:glo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4293096"/>
            <a:ext cx="6762749" cy="1426386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82575" indent="-282575">
              <a:buClr>
                <a:srgbClr val="FF7F01"/>
              </a:buClr>
              <a:buSzPct val="90000"/>
              <a:buFont typeface="Wingdings 2" pitchFamily="18" charset="2"/>
              <a:buChar char=""/>
              <a:defRPr/>
            </a:lvl1pPr>
            <a:lvl2pPr marL="577850" indent="-295275">
              <a:buClr>
                <a:srgbClr val="FF7F01"/>
              </a:buClr>
              <a:buSzPct val="100000"/>
              <a:buFont typeface="Arial" pitchFamily="34" charset="0"/>
              <a:buChar char="»"/>
              <a:defRPr/>
            </a:lvl2pPr>
            <a:lvl3pPr marL="860425" indent="-282575">
              <a:buClr>
                <a:srgbClr val="FF7F01"/>
              </a:buClr>
              <a:buSzPct val="90000"/>
              <a:buFont typeface="Wingdings 2" pitchFamily="18" charset="2"/>
              <a:buChar char="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49674" y="6288741"/>
            <a:ext cx="52387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5648D-267C-4F54-90B5-C36298A60516}" type="datetimeFigureOut">
              <a:rPr smtClean="0"/>
              <a:pPr/>
              <a:t>10/23/2007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870FC83-0BE2-6943-BCCB-954952AFD341}" type="datetimeFigureOut">
              <a:rPr lang="en-US" smtClean="0"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F9ED788-B5BC-CA49-AD16-820AB0BC16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Achieving BPM Success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4293096"/>
            <a:ext cx="6762749" cy="1728192"/>
          </a:xfrm>
        </p:spPr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Malcolm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Garbutt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Malika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Jessica </a:t>
            </a:r>
            <a:r>
              <a:rPr lang="en-US" dirty="0">
                <a:latin typeface="Arial" pitchFamily="34" charset="0"/>
                <a:cs typeface="Arial" pitchFamily="34" charset="0"/>
              </a:rPr>
              <a:t>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Nkosekhaya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Mfini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Marc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Pelteret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Enterprise Systems and BPM (INF4012W)</a:t>
            </a:r>
          </a:p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1 July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2011</a:t>
            </a:r>
            <a:endParaRPr lang="en-US" sz="16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10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35141" y="509047"/>
            <a:ext cx="8451907" cy="5872281"/>
            <a:chOff x="335141" y="509047"/>
            <a:chExt cx="8451907" cy="587228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345372" y="924908"/>
              <a:ext cx="2324032" cy="11359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2339752" y="4581128"/>
              <a:ext cx="2329652" cy="13843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345372" y="1900645"/>
              <a:ext cx="2324032" cy="66425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39752" y="2908757"/>
              <a:ext cx="2329652" cy="160203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2339752" y="3573017"/>
              <a:ext cx="2329652" cy="34385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345372" y="4077072"/>
              <a:ext cx="2324032" cy="84790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loud 12"/>
            <p:cNvSpPr/>
            <p:nvPr/>
          </p:nvSpPr>
          <p:spPr>
            <a:xfrm rot="16200000">
              <a:off x="1283517" y="2855024"/>
              <a:ext cx="4326882" cy="1062284"/>
            </a:xfrm>
            <a:prstGeom prst="cloud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dirty="0" smtClean="0"/>
                <a:t>Context</a:t>
              </a:r>
              <a:endParaRPr lang="en-ZA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4885428" y="3320559"/>
              <a:ext cx="438054" cy="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4885428" y="2312447"/>
              <a:ext cx="452332" cy="28483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87" idx="2"/>
            </p:cNvCxnSpPr>
            <p:nvPr/>
          </p:nvCxnSpPr>
          <p:spPr>
            <a:xfrm>
              <a:off x="4885428" y="4082123"/>
              <a:ext cx="446204" cy="22716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87" idx="6"/>
              <a:endCxn id="91" idx="2"/>
            </p:cNvCxnSpPr>
            <p:nvPr/>
          </p:nvCxnSpPr>
          <p:spPr>
            <a:xfrm flipV="1">
              <a:off x="6876256" y="4309283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86" idx="6"/>
              <a:endCxn id="90" idx="2"/>
            </p:cNvCxnSpPr>
            <p:nvPr/>
          </p:nvCxnSpPr>
          <p:spPr>
            <a:xfrm flipV="1">
              <a:off x="6876256" y="3333546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85" idx="6"/>
              <a:endCxn id="89" idx="2"/>
            </p:cNvCxnSpPr>
            <p:nvPr/>
          </p:nvCxnSpPr>
          <p:spPr>
            <a:xfrm flipV="1">
              <a:off x="6882384" y="2348880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86" idx="6"/>
              <a:endCxn id="89" idx="3"/>
            </p:cNvCxnSpPr>
            <p:nvPr/>
          </p:nvCxnSpPr>
          <p:spPr>
            <a:xfrm flipV="1">
              <a:off x="6876256" y="2642937"/>
              <a:ext cx="592373" cy="69061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85" idx="6"/>
              <a:endCxn id="90" idx="1"/>
            </p:cNvCxnSpPr>
            <p:nvPr/>
          </p:nvCxnSpPr>
          <p:spPr>
            <a:xfrm>
              <a:off x="6882384" y="2348881"/>
              <a:ext cx="580117" cy="690607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519730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PROCESS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380312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BUSINESS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-1911009" y="3226877"/>
              <a:ext cx="4984743" cy="492443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2600" dirty="0" smtClean="0">
                  <a:solidFill>
                    <a:schemeClr val="bg1"/>
                  </a:solidFill>
                </a:rPr>
                <a:t>BPM ENABLERS</a:t>
              </a:r>
              <a:endParaRPr lang="en-ZA" sz="2600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69404" y="1262361"/>
              <a:ext cx="216024" cy="4326879"/>
            </a:xfrm>
            <a:prstGeom prst="roundRect">
              <a:avLst/>
            </a:prstGeom>
            <a:gradFill flip="none" rotWithShape="1">
              <a:lin ang="13500000" scaled="1"/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7" name="Oval 6"/>
            <p:cNvSpPr/>
            <p:nvPr/>
          </p:nvSpPr>
          <p:spPr>
            <a:xfrm>
              <a:off x="913748" y="2492896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500" b="1" dirty="0" smtClean="0">
                  <a:solidFill>
                    <a:schemeClr val="tx1"/>
                  </a:solidFill>
                  <a:effectLst>
                    <a:glow rad="228600">
                      <a:schemeClr val="bg1">
                        <a:alpha val="40000"/>
                      </a:schemeClr>
                    </a:glow>
                  </a:effectLst>
                </a:rPr>
                <a:t>People/ Resources</a:t>
              </a:r>
              <a:endParaRPr lang="en-ZA" sz="1500" b="1" dirty="0">
                <a:solidFill>
                  <a:schemeClr val="tx1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919368" y="1484784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Culture</a:t>
              </a:r>
              <a:endParaRPr lang="en-ZA" sz="1600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919368" y="50904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Strategy</a:t>
              </a:r>
              <a:endParaRPr lang="en-ZA" sz="1600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913748" y="3501008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ZA" sz="1500" dirty="0" smtClean="0"/>
                <a:t>Governance</a:t>
              </a:r>
              <a:endParaRPr lang="en-ZA" sz="1500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919368" y="45091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IT</a:t>
              </a:r>
              <a:endParaRPr lang="en-ZA" sz="1600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913748" y="554960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Methods</a:t>
              </a:r>
              <a:endParaRPr lang="en-ZA" sz="1600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5337760" y="19330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Efficiency</a:t>
              </a:r>
              <a:endParaRPr lang="en-ZA" sz="16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5331632" y="291768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Quality</a:t>
              </a:r>
              <a:endParaRPr lang="en-ZA" sz="1600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5331632" y="3893423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Agility</a:t>
              </a:r>
              <a:endParaRPr lang="en-ZA" sz="1600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7242424" y="1933019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Efficiency</a:t>
              </a:r>
              <a:endParaRPr lang="en-ZA" sz="1600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7236296" y="2917685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450" dirty="0" smtClean="0"/>
                <a:t>Client Experience</a:t>
              </a:r>
              <a:endParaRPr lang="en-ZA" sz="1450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7236296" y="3893422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Agility</a:t>
              </a:r>
              <a:endParaRPr lang="en-ZA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50464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People / resources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Organisation’s </a:t>
            </a:r>
            <a:r>
              <a:rPr lang="en-ZA" dirty="0"/>
              <a:t>understanding of BPM</a:t>
            </a:r>
          </a:p>
          <a:p>
            <a:r>
              <a:rPr lang="en-ZA" dirty="0"/>
              <a:t>Holistic </a:t>
            </a:r>
            <a:r>
              <a:rPr lang="en-ZA" dirty="0" smtClean="0"/>
              <a:t>knowledge</a:t>
            </a:r>
            <a:endParaRPr lang="en-ZA" dirty="0"/>
          </a:p>
          <a:p>
            <a:r>
              <a:rPr lang="en-ZA" dirty="0"/>
              <a:t>Training and </a:t>
            </a:r>
            <a:r>
              <a:rPr lang="en-ZA" dirty="0" smtClean="0"/>
              <a:t>communication</a:t>
            </a:r>
            <a:endParaRPr lang="en-ZA" dirty="0"/>
          </a:p>
          <a:p>
            <a:r>
              <a:rPr lang="en-ZA" dirty="0"/>
              <a:t>Limited IT </a:t>
            </a:r>
            <a:r>
              <a:rPr lang="en-ZA" dirty="0" smtClean="0"/>
              <a:t>resources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19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12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35141" y="509047"/>
            <a:ext cx="8451907" cy="5872281"/>
            <a:chOff x="335141" y="509047"/>
            <a:chExt cx="8451907" cy="587228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345372" y="924908"/>
              <a:ext cx="2324032" cy="11359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2339752" y="4581128"/>
              <a:ext cx="2329652" cy="13843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345372" y="1900645"/>
              <a:ext cx="2324032" cy="66425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39752" y="2908757"/>
              <a:ext cx="2329652" cy="160203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2339752" y="3573017"/>
              <a:ext cx="2329652" cy="34385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345372" y="4077072"/>
              <a:ext cx="2324032" cy="84790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loud 12"/>
            <p:cNvSpPr/>
            <p:nvPr/>
          </p:nvSpPr>
          <p:spPr>
            <a:xfrm rot="16200000">
              <a:off x="1283517" y="2855024"/>
              <a:ext cx="4326882" cy="1062284"/>
            </a:xfrm>
            <a:prstGeom prst="cloud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dirty="0" smtClean="0"/>
                <a:t>Context</a:t>
              </a:r>
              <a:endParaRPr lang="en-ZA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4885428" y="3320559"/>
              <a:ext cx="438054" cy="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4885428" y="2312447"/>
              <a:ext cx="452332" cy="28483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87" idx="2"/>
            </p:cNvCxnSpPr>
            <p:nvPr/>
          </p:nvCxnSpPr>
          <p:spPr>
            <a:xfrm>
              <a:off x="4885428" y="4082123"/>
              <a:ext cx="446204" cy="22716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87" idx="6"/>
              <a:endCxn id="91" idx="2"/>
            </p:cNvCxnSpPr>
            <p:nvPr/>
          </p:nvCxnSpPr>
          <p:spPr>
            <a:xfrm flipV="1">
              <a:off x="6876256" y="4309283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86" idx="6"/>
              <a:endCxn id="90" idx="2"/>
            </p:cNvCxnSpPr>
            <p:nvPr/>
          </p:nvCxnSpPr>
          <p:spPr>
            <a:xfrm flipV="1">
              <a:off x="6876256" y="3333546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85" idx="6"/>
              <a:endCxn id="89" idx="2"/>
            </p:cNvCxnSpPr>
            <p:nvPr/>
          </p:nvCxnSpPr>
          <p:spPr>
            <a:xfrm flipV="1">
              <a:off x="6882384" y="2348880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86" idx="6"/>
              <a:endCxn id="89" idx="3"/>
            </p:cNvCxnSpPr>
            <p:nvPr/>
          </p:nvCxnSpPr>
          <p:spPr>
            <a:xfrm flipV="1">
              <a:off x="6876256" y="2642937"/>
              <a:ext cx="592373" cy="69061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85" idx="6"/>
              <a:endCxn id="90" idx="1"/>
            </p:cNvCxnSpPr>
            <p:nvPr/>
          </p:nvCxnSpPr>
          <p:spPr>
            <a:xfrm>
              <a:off x="6882384" y="2348881"/>
              <a:ext cx="580117" cy="690607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519730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PROCESS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380312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BUSINESS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-1911009" y="3226877"/>
              <a:ext cx="4984743" cy="492443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2600" dirty="0" smtClean="0">
                  <a:solidFill>
                    <a:schemeClr val="bg1"/>
                  </a:solidFill>
                </a:rPr>
                <a:t>BPM ENABLERS</a:t>
              </a:r>
              <a:endParaRPr lang="en-ZA" sz="2600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69404" y="1262361"/>
              <a:ext cx="216024" cy="4326879"/>
            </a:xfrm>
            <a:prstGeom prst="roundRect">
              <a:avLst/>
            </a:prstGeom>
            <a:gradFill flip="none" rotWithShape="1">
              <a:lin ang="13500000" scaled="1"/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7" name="Oval 6"/>
            <p:cNvSpPr/>
            <p:nvPr/>
          </p:nvSpPr>
          <p:spPr>
            <a:xfrm>
              <a:off x="913748" y="249289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People/ Resources</a:t>
              </a:r>
              <a:endParaRPr lang="en-ZA" sz="1600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919368" y="1484784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Culture</a:t>
              </a:r>
              <a:endParaRPr lang="en-ZA" sz="1600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919368" y="50904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Strategy</a:t>
              </a:r>
              <a:endParaRPr lang="en-ZA" sz="1600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913748" y="3501008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ZA" sz="1400" b="1" dirty="0" smtClean="0">
                  <a:solidFill>
                    <a:schemeClr val="tx1"/>
                  </a:solidFill>
                  <a:effectLst>
                    <a:glow rad="228600">
                      <a:schemeClr val="bg1">
                        <a:alpha val="40000"/>
                      </a:schemeClr>
                    </a:glow>
                  </a:effectLst>
                </a:rPr>
                <a:t>Governance</a:t>
              </a:r>
              <a:endParaRPr lang="en-ZA" sz="1400" b="1" dirty="0">
                <a:solidFill>
                  <a:schemeClr val="tx1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919368" y="45091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IT</a:t>
              </a:r>
              <a:endParaRPr lang="en-ZA" sz="1600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913748" y="554960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Methods</a:t>
              </a:r>
              <a:endParaRPr lang="en-ZA" sz="1600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5337760" y="19330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Efficiency</a:t>
              </a:r>
              <a:endParaRPr lang="en-ZA" sz="16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5331632" y="291768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Quality</a:t>
              </a:r>
              <a:endParaRPr lang="en-ZA" sz="1600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5331632" y="3893423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Agility</a:t>
              </a:r>
              <a:endParaRPr lang="en-ZA" sz="1600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7242424" y="1933019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Efficiency</a:t>
              </a:r>
              <a:endParaRPr lang="en-ZA" sz="1600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7236296" y="2917685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450" dirty="0" smtClean="0"/>
                <a:t>Client Experience</a:t>
              </a:r>
              <a:endParaRPr lang="en-ZA" sz="1450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7236296" y="3893422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Agility</a:t>
              </a:r>
              <a:endParaRPr lang="en-ZA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7499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ZA" dirty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ZA" dirty="0" smtClean="0"/>
              <a:t>Establishment </a:t>
            </a:r>
            <a:r>
              <a:rPr lang="en-ZA" dirty="0"/>
              <a:t>of </a:t>
            </a:r>
            <a:endParaRPr lang="en-ZA" dirty="0" smtClean="0"/>
          </a:p>
          <a:p>
            <a:pPr lvl="1"/>
            <a:r>
              <a:rPr lang="en-ZA" dirty="0" smtClean="0"/>
              <a:t>Relevant </a:t>
            </a:r>
            <a:r>
              <a:rPr lang="en-ZA" dirty="0"/>
              <a:t>and transparent </a:t>
            </a:r>
            <a:r>
              <a:rPr lang="en-ZA" dirty="0" smtClean="0"/>
              <a:t>accountability</a:t>
            </a:r>
          </a:p>
          <a:p>
            <a:pPr lvl="1"/>
            <a:r>
              <a:rPr lang="en-ZA" dirty="0" smtClean="0"/>
              <a:t>Decision-making</a:t>
            </a:r>
          </a:p>
          <a:p>
            <a:pPr lvl="1"/>
            <a:r>
              <a:rPr lang="en-ZA" dirty="0"/>
              <a:t>R</a:t>
            </a:r>
            <a:r>
              <a:rPr lang="en-ZA" dirty="0" smtClean="0"/>
              <a:t>eward processes</a:t>
            </a:r>
          </a:p>
          <a:p>
            <a:r>
              <a:rPr lang="en-ZA" dirty="0" smtClean="0"/>
              <a:t>How: identify </a:t>
            </a:r>
            <a:r>
              <a:rPr lang="en-ZA" dirty="0"/>
              <a:t>key processes and assign process owners</a:t>
            </a:r>
            <a:endParaRPr lang="en-US" dirty="0"/>
          </a:p>
          <a:p>
            <a:pPr lvl="1"/>
            <a:r>
              <a:rPr lang="en-ZA" dirty="0" smtClean="0"/>
              <a:t>Manage </a:t>
            </a:r>
            <a:r>
              <a:rPr lang="en-ZA" dirty="0"/>
              <a:t>relationships with department </a:t>
            </a:r>
            <a:r>
              <a:rPr lang="en-ZA" dirty="0" smtClean="0"/>
              <a:t>managers</a:t>
            </a:r>
            <a:endParaRPr lang="en-US" dirty="0"/>
          </a:p>
          <a:p>
            <a:pPr lvl="0"/>
            <a:r>
              <a:rPr lang="en-ZA" dirty="0" smtClean="0"/>
              <a:t>Needs to </a:t>
            </a:r>
            <a:r>
              <a:rPr lang="en-ZA" dirty="0"/>
              <a:t>be clear definition of roles, duties and responsibilities</a:t>
            </a:r>
            <a:endParaRPr lang="en-US" dirty="0"/>
          </a:p>
          <a:p>
            <a:pPr lvl="0"/>
            <a:r>
              <a:rPr lang="en-ZA" dirty="0" smtClean="0"/>
              <a:t>Well-defined </a:t>
            </a:r>
            <a:r>
              <a:rPr lang="en-ZA" dirty="0"/>
              <a:t>reward and remuneration </a:t>
            </a:r>
            <a:r>
              <a:rPr lang="en-ZA" dirty="0" smtClean="0"/>
              <a:t>policy</a:t>
            </a:r>
            <a:endParaRPr lang="en-US" dirty="0"/>
          </a:p>
          <a:p>
            <a:pPr lvl="0"/>
            <a:r>
              <a:rPr lang="en-ZA" dirty="0" smtClean="0"/>
              <a:t>Centre </a:t>
            </a:r>
            <a:r>
              <a:rPr lang="en-ZA" dirty="0"/>
              <a:t>of </a:t>
            </a:r>
            <a:r>
              <a:rPr lang="en-ZA" dirty="0" smtClean="0"/>
              <a:t>excellence </a:t>
            </a:r>
            <a:r>
              <a:rPr lang="en-ZA" dirty="0"/>
              <a:t>for process improvement</a:t>
            </a:r>
            <a:endParaRPr lang="en-US" dirty="0"/>
          </a:p>
          <a:p>
            <a:r>
              <a:rPr lang="en-US" dirty="0" smtClean="0"/>
              <a:t>There can </a:t>
            </a:r>
            <a:r>
              <a:rPr lang="en-US" dirty="0"/>
              <a:t>be formal and </a:t>
            </a:r>
            <a:r>
              <a:rPr lang="en-US" dirty="0" smtClean="0"/>
              <a:t>informal </a:t>
            </a:r>
            <a:r>
              <a:rPr lang="en-US" dirty="0"/>
              <a:t>means of </a:t>
            </a:r>
            <a:r>
              <a:rPr lang="en-US" dirty="0" smtClean="0"/>
              <a:t>governance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9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14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35141" y="509047"/>
            <a:ext cx="8451907" cy="5872281"/>
            <a:chOff x="335141" y="509047"/>
            <a:chExt cx="8451907" cy="587228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345372" y="924908"/>
              <a:ext cx="2324032" cy="11359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2339752" y="4581128"/>
              <a:ext cx="2329652" cy="13843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345372" y="1900645"/>
              <a:ext cx="2324032" cy="66425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39752" y="2908757"/>
              <a:ext cx="2329652" cy="160203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2339752" y="3573017"/>
              <a:ext cx="2329652" cy="34385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345372" y="4077072"/>
              <a:ext cx="2324032" cy="84790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loud 12"/>
            <p:cNvSpPr/>
            <p:nvPr/>
          </p:nvSpPr>
          <p:spPr>
            <a:xfrm rot="16200000">
              <a:off x="1283517" y="2855024"/>
              <a:ext cx="4326882" cy="1062284"/>
            </a:xfrm>
            <a:prstGeom prst="cloud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dirty="0" smtClean="0"/>
                <a:t>Context</a:t>
              </a:r>
              <a:endParaRPr lang="en-ZA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4885428" y="3320559"/>
              <a:ext cx="438054" cy="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4885428" y="2312447"/>
              <a:ext cx="452332" cy="28483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87" idx="2"/>
            </p:cNvCxnSpPr>
            <p:nvPr/>
          </p:nvCxnSpPr>
          <p:spPr>
            <a:xfrm>
              <a:off x="4885428" y="4082123"/>
              <a:ext cx="446204" cy="22716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87" idx="6"/>
              <a:endCxn id="91" idx="2"/>
            </p:cNvCxnSpPr>
            <p:nvPr/>
          </p:nvCxnSpPr>
          <p:spPr>
            <a:xfrm flipV="1">
              <a:off x="6876256" y="4309283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86" idx="6"/>
              <a:endCxn id="90" idx="2"/>
            </p:cNvCxnSpPr>
            <p:nvPr/>
          </p:nvCxnSpPr>
          <p:spPr>
            <a:xfrm flipV="1">
              <a:off x="6876256" y="3333546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85" idx="6"/>
              <a:endCxn id="89" idx="2"/>
            </p:cNvCxnSpPr>
            <p:nvPr/>
          </p:nvCxnSpPr>
          <p:spPr>
            <a:xfrm flipV="1">
              <a:off x="6882384" y="2348880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86" idx="6"/>
              <a:endCxn id="89" idx="3"/>
            </p:cNvCxnSpPr>
            <p:nvPr/>
          </p:nvCxnSpPr>
          <p:spPr>
            <a:xfrm flipV="1">
              <a:off x="6876256" y="2642937"/>
              <a:ext cx="592373" cy="69061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85" idx="6"/>
              <a:endCxn id="90" idx="1"/>
            </p:cNvCxnSpPr>
            <p:nvPr/>
          </p:nvCxnSpPr>
          <p:spPr>
            <a:xfrm>
              <a:off x="6882384" y="2348881"/>
              <a:ext cx="580117" cy="690607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519730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PROCESS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380312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BUSINESS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-1911009" y="3226877"/>
              <a:ext cx="4984743" cy="492443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2600" dirty="0" smtClean="0">
                  <a:solidFill>
                    <a:schemeClr val="bg1"/>
                  </a:solidFill>
                </a:rPr>
                <a:t>BPM ENABLERS</a:t>
              </a:r>
              <a:endParaRPr lang="en-ZA" sz="2600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69404" y="1262361"/>
              <a:ext cx="216024" cy="4326879"/>
            </a:xfrm>
            <a:prstGeom prst="roundRect">
              <a:avLst/>
            </a:prstGeom>
            <a:gradFill flip="none" rotWithShape="1">
              <a:lin ang="13500000" scaled="1"/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7" name="Oval 6"/>
            <p:cNvSpPr/>
            <p:nvPr/>
          </p:nvSpPr>
          <p:spPr>
            <a:xfrm>
              <a:off x="913748" y="249289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People/ Resources</a:t>
              </a:r>
              <a:endParaRPr lang="en-ZA" sz="1600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919368" y="1484784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Culture</a:t>
              </a:r>
              <a:endParaRPr lang="en-ZA" sz="1600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919368" y="50904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Strategy</a:t>
              </a:r>
              <a:endParaRPr lang="en-ZA" sz="1600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913748" y="3501008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ZA" sz="1500" dirty="0" smtClean="0"/>
                <a:t>Governance</a:t>
              </a:r>
              <a:endParaRPr lang="en-ZA" sz="1500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919368" y="4509120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b="1" dirty="0" smtClean="0">
                  <a:solidFill>
                    <a:schemeClr val="tx1"/>
                  </a:solidFill>
                  <a:effectLst>
                    <a:glow rad="228600">
                      <a:schemeClr val="bg1">
                        <a:alpha val="40000"/>
                      </a:schemeClr>
                    </a:glow>
                  </a:effectLst>
                </a:rPr>
                <a:t>IT</a:t>
              </a:r>
              <a:endParaRPr lang="en-ZA" sz="1600" b="1" dirty="0">
                <a:solidFill>
                  <a:schemeClr val="tx1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913748" y="554960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Methods</a:t>
              </a:r>
              <a:endParaRPr lang="en-ZA" sz="1600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5337760" y="19330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Efficiency</a:t>
              </a:r>
              <a:endParaRPr lang="en-ZA" sz="16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5331632" y="291768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Quality</a:t>
              </a:r>
              <a:endParaRPr lang="en-ZA" sz="1600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5331632" y="3893423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Agility</a:t>
              </a:r>
              <a:endParaRPr lang="en-ZA" sz="1600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7242424" y="1933019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Efficiency</a:t>
              </a:r>
              <a:endParaRPr lang="en-ZA" sz="1600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7236296" y="2917685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450" dirty="0" smtClean="0"/>
                <a:t>Client Experience</a:t>
              </a:r>
              <a:endParaRPr lang="en-ZA" sz="1450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7236296" y="3893422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Agility</a:t>
              </a:r>
              <a:endParaRPr lang="en-ZA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5640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Information </a:t>
            </a:r>
            <a:r>
              <a:rPr lang="en-US" dirty="0" smtClean="0"/>
              <a:t>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ZA" dirty="0" smtClean="0"/>
              <a:t>Enables </a:t>
            </a:r>
            <a:r>
              <a:rPr lang="en-ZA" dirty="0"/>
              <a:t>and support </a:t>
            </a:r>
            <a:r>
              <a:rPr lang="en-ZA" dirty="0" smtClean="0"/>
              <a:t>lifecycle </a:t>
            </a:r>
            <a:r>
              <a:rPr lang="en-ZA" dirty="0"/>
              <a:t>of BPM </a:t>
            </a:r>
            <a:r>
              <a:rPr lang="en-ZA" dirty="0" smtClean="0"/>
              <a:t>project</a:t>
            </a:r>
            <a:endParaRPr lang="en-US" dirty="0"/>
          </a:p>
          <a:p>
            <a:pPr lvl="1"/>
            <a:r>
              <a:rPr lang="en-ZA" dirty="0"/>
              <a:t>D</a:t>
            </a:r>
            <a:r>
              <a:rPr lang="en-ZA" dirty="0" smtClean="0"/>
              <a:t>esign, implementation, measurement, improvement, </a:t>
            </a:r>
            <a:r>
              <a:rPr lang="en-ZA" dirty="0"/>
              <a:t>project management</a:t>
            </a:r>
            <a:endParaRPr lang="en-US" dirty="0"/>
          </a:p>
          <a:p>
            <a:pPr lvl="0"/>
            <a:r>
              <a:rPr lang="en-ZA" dirty="0" smtClean="0"/>
              <a:t>Some selection </a:t>
            </a:r>
            <a:r>
              <a:rPr lang="en-ZA"/>
              <a:t>criteria </a:t>
            </a:r>
            <a:r>
              <a:rPr lang="en-ZA" smtClean="0"/>
              <a:t>for a </a:t>
            </a:r>
            <a:r>
              <a:rPr lang="en-ZA" dirty="0"/>
              <a:t>good BPM </a:t>
            </a:r>
            <a:r>
              <a:rPr lang="en-ZA" dirty="0" smtClean="0"/>
              <a:t>system</a:t>
            </a:r>
            <a:endParaRPr lang="en-US" dirty="0"/>
          </a:p>
          <a:p>
            <a:pPr lvl="1"/>
            <a:r>
              <a:rPr lang="en-ZA" dirty="0" smtClean="0"/>
              <a:t>Successfully </a:t>
            </a:r>
            <a:r>
              <a:rPr lang="en-ZA" dirty="0"/>
              <a:t>implemented by other </a:t>
            </a:r>
            <a:r>
              <a:rPr lang="en-ZA" dirty="0" smtClean="0"/>
              <a:t>organisations</a:t>
            </a:r>
            <a:endParaRPr lang="en-US" dirty="0"/>
          </a:p>
          <a:p>
            <a:pPr lvl="1"/>
            <a:r>
              <a:rPr lang="en-ZA" dirty="0" smtClean="0"/>
              <a:t>Cost </a:t>
            </a:r>
            <a:r>
              <a:rPr lang="en-ZA" dirty="0"/>
              <a:t>of the system</a:t>
            </a:r>
            <a:endParaRPr lang="en-US" dirty="0"/>
          </a:p>
          <a:p>
            <a:pPr lvl="1"/>
            <a:r>
              <a:rPr lang="en-ZA" dirty="0" smtClean="0"/>
              <a:t>Support </a:t>
            </a:r>
            <a:r>
              <a:rPr lang="en-ZA" dirty="0"/>
              <a:t>offered by the vendor</a:t>
            </a:r>
            <a:endParaRPr lang="en-US" dirty="0"/>
          </a:p>
          <a:p>
            <a:pPr lvl="0"/>
            <a:r>
              <a:rPr lang="en-ZA" dirty="0" smtClean="0"/>
              <a:t>Architecture </a:t>
            </a:r>
            <a:r>
              <a:rPr lang="en-ZA" dirty="0"/>
              <a:t>of the system should be carefully chosen to reduce support complexity</a:t>
            </a:r>
            <a:endParaRPr lang="en-US" dirty="0"/>
          </a:p>
          <a:p>
            <a:pPr lvl="0"/>
            <a:r>
              <a:rPr lang="en-ZA" dirty="0" smtClean="0"/>
              <a:t>Good </a:t>
            </a:r>
            <a:r>
              <a:rPr lang="en-ZA" dirty="0"/>
              <a:t>system should support BPEL for Web </a:t>
            </a:r>
            <a:r>
              <a:rPr lang="en-ZA" dirty="0" smtClean="0"/>
              <a:t>Services </a:t>
            </a:r>
            <a:r>
              <a:rPr lang="en-ZA" dirty="0"/>
              <a:t>and </a:t>
            </a:r>
            <a:r>
              <a:rPr lang="en-ZA" dirty="0" smtClean="0"/>
              <a:t>BAM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2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16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35141" y="509047"/>
            <a:ext cx="8451907" cy="5872281"/>
            <a:chOff x="335141" y="509047"/>
            <a:chExt cx="8451907" cy="587228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345372" y="924908"/>
              <a:ext cx="2324032" cy="11359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2339752" y="4581128"/>
              <a:ext cx="2329652" cy="13843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345372" y="1900645"/>
              <a:ext cx="2324032" cy="66425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39752" y="2908757"/>
              <a:ext cx="2329652" cy="160203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2339752" y="3573017"/>
              <a:ext cx="2329652" cy="34385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345372" y="4077072"/>
              <a:ext cx="2324032" cy="84790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loud 12"/>
            <p:cNvSpPr/>
            <p:nvPr/>
          </p:nvSpPr>
          <p:spPr>
            <a:xfrm rot="16200000">
              <a:off x="1283517" y="2855024"/>
              <a:ext cx="4326882" cy="1062284"/>
            </a:xfrm>
            <a:prstGeom prst="cloud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dirty="0" smtClean="0"/>
                <a:t>Context</a:t>
              </a:r>
              <a:endParaRPr lang="en-ZA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4885428" y="3320559"/>
              <a:ext cx="438054" cy="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4885428" y="2312447"/>
              <a:ext cx="452332" cy="28483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87" idx="2"/>
            </p:cNvCxnSpPr>
            <p:nvPr/>
          </p:nvCxnSpPr>
          <p:spPr>
            <a:xfrm>
              <a:off x="4885428" y="4082123"/>
              <a:ext cx="446204" cy="22716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87" idx="6"/>
              <a:endCxn id="91" idx="2"/>
            </p:cNvCxnSpPr>
            <p:nvPr/>
          </p:nvCxnSpPr>
          <p:spPr>
            <a:xfrm flipV="1">
              <a:off x="6876256" y="4309283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86" idx="6"/>
              <a:endCxn id="90" idx="2"/>
            </p:cNvCxnSpPr>
            <p:nvPr/>
          </p:nvCxnSpPr>
          <p:spPr>
            <a:xfrm flipV="1">
              <a:off x="6876256" y="3333546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85" idx="6"/>
              <a:endCxn id="89" idx="2"/>
            </p:cNvCxnSpPr>
            <p:nvPr/>
          </p:nvCxnSpPr>
          <p:spPr>
            <a:xfrm flipV="1">
              <a:off x="6882384" y="2348880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86" idx="6"/>
              <a:endCxn id="89" idx="3"/>
            </p:cNvCxnSpPr>
            <p:nvPr/>
          </p:nvCxnSpPr>
          <p:spPr>
            <a:xfrm flipV="1">
              <a:off x="6876256" y="2642937"/>
              <a:ext cx="592373" cy="69061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85" idx="6"/>
              <a:endCxn id="90" idx="1"/>
            </p:cNvCxnSpPr>
            <p:nvPr/>
          </p:nvCxnSpPr>
          <p:spPr>
            <a:xfrm>
              <a:off x="6882384" y="2348881"/>
              <a:ext cx="580117" cy="690607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519730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PROCESS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380312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BUSINESS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-1911009" y="3226877"/>
              <a:ext cx="4984743" cy="492443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2600" dirty="0" smtClean="0">
                  <a:solidFill>
                    <a:schemeClr val="bg1"/>
                  </a:solidFill>
                </a:rPr>
                <a:t>BPM ENABLERS</a:t>
              </a:r>
              <a:endParaRPr lang="en-ZA" sz="2600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69404" y="1262361"/>
              <a:ext cx="216024" cy="4326879"/>
            </a:xfrm>
            <a:prstGeom prst="roundRect">
              <a:avLst/>
            </a:prstGeom>
            <a:gradFill flip="none" rotWithShape="1">
              <a:lin ang="13500000" scaled="1"/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7" name="Oval 6"/>
            <p:cNvSpPr/>
            <p:nvPr/>
          </p:nvSpPr>
          <p:spPr>
            <a:xfrm>
              <a:off x="913748" y="249289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People/ Resources</a:t>
              </a:r>
              <a:endParaRPr lang="en-ZA" sz="1600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919368" y="1484784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Culture</a:t>
              </a:r>
              <a:endParaRPr lang="en-ZA" sz="1600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919368" y="50904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Strategy</a:t>
              </a:r>
              <a:endParaRPr lang="en-ZA" sz="1600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913748" y="3501008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ZA" sz="1500" dirty="0" smtClean="0"/>
                <a:t>Governance</a:t>
              </a:r>
              <a:endParaRPr lang="en-ZA" sz="1500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919368" y="45091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IT</a:t>
              </a:r>
              <a:endParaRPr lang="en-ZA" sz="1600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913748" y="5549607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b="1" dirty="0" smtClean="0">
                  <a:ln w="15875">
                    <a:noFill/>
                  </a:ln>
                  <a:solidFill>
                    <a:schemeClr val="tx1"/>
                  </a:solidFill>
                  <a:effectLst>
                    <a:glow rad="228600">
                      <a:schemeClr val="bg1">
                        <a:alpha val="40000"/>
                      </a:schemeClr>
                    </a:glow>
                  </a:effectLst>
                </a:rPr>
                <a:t>Methods</a:t>
              </a:r>
              <a:endParaRPr lang="en-ZA" sz="1600" b="1" dirty="0">
                <a:ln w="15875">
                  <a:noFill/>
                </a:ln>
                <a:solidFill>
                  <a:schemeClr val="tx1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5337760" y="19330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Efficiency</a:t>
              </a:r>
              <a:endParaRPr lang="en-ZA" sz="16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5331632" y="291768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Quality</a:t>
              </a:r>
              <a:endParaRPr lang="en-ZA" sz="1600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5331632" y="3893423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Agility</a:t>
              </a:r>
              <a:endParaRPr lang="en-ZA" sz="1600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7242424" y="1933019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Efficiency</a:t>
              </a:r>
              <a:endParaRPr lang="en-ZA" sz="1600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7236296" y="2917685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450" dirty="0" smtClean="0"/>
                <a:t>Client Experience</a:t>
              </a:r>
              <a:endParaRPr lang="en-ZA" sz="1450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7236296" y="3893422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Agility</a:t>
              </a:r>
              <a:endParaRPr lang="en-ZA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3887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Approaches used to support and enable consistent process actions.</a:t>
            </a:r>
          </a:p>
          <a:p>
            <a:r>
              <a:rPr lang="en-ZA" dirty="0" smtClean="0"/>
              <a:t>Lifecycle </a:t>
            </a:r>
            <a:r>
              <a:rPr lang="en-ZA" dirty="0"/>
              <a:t>of BPM </a:t>
            </a:r>
            <a:r>
              <a:rPr lang="en-ZA" dirty="0" smtClean="0"/>
              <a:t>project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17</a:t>
            </a:fld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665734" y="3933056"/>
            <a:ext cx="1656184" cy="1150986"/>
          </a:xfrm>
          <a:prstGeom prst="rightArrow">
            <a:avLst/>
          </a:prstGeom>
          <a:solidFill>
            <a:srgbClr val="FF7F01"/>
          </a:solidFill>
          <a:ln w="25400"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1600" dirty="0" smtClean="0"/>
              <a:t>Design and modelling</a:t>
            </a:r>
            <a:endParaRPr lang="en-US" sz="1600" dirty="0"/>
          </a:p>
        </p:txBody>
      </p:sp>
      <p:sp>
        <p:nvSpPr>
          <p:cNvPr id="11" name="Right Arrow 10"/>
          <p:cNvSpPr/>
          <p:nvPr/>
        </p:nvSpPr>
        <p:spPr>
          <a:xfrm>
            <a:off x="4770190" y="3933056"/>
            <a:ext cx="1728192" cy="1150986"/>
          </a:xfrm>
          <a:prstGeom prst="rightArrow">
            <a:avLst/>
          </a:prstGeom>
          <a:solidFill>
            <a:srgbClr val="FF7F01"/>
          </a:solidFill>
          <a:ln w="25400"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1600" dirty="0" smtClean="0"/>
              <a:t>Control and measurement</a:t>
            </a:r>
            <a:endParaRPr lang="en-US" sz="1600" dirty="0"/>
          </a:p>
        </p:txBody>
      </p:sp>
      <p:sp>
        <p:nvSpPr>
          <p:cNvPr id="12" name="Right Arrow 11"/>
          <p:cNvSpPr/>
          <p:nvPr/>
        </p:nvSpPr>
        <p:spPr>
          <a:xfrm>
            <a:off x="2519772" y="3933056"/>
            <a:ext cx="1944216" cy="1150986"/>
          </a:xfrm>
          <a:prstGeom prst="rightArrow">
            <a:avLst/>
          </a:prstGeom>
          <a:solidFill>
            <a:srgbClr val="FF7F01"/>
          </a:solidFill>
          <a:ln w="25400"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1600" dirty="0" smtClean="0"/>
              <a:t>Implementation and execution</a:t>
            </a:r>
            <a:endParaRPr lang="en-US" sz="1600" dirty="0"/>
          </a:p>
        </p:txBody>
      </p:sp>
      <p:sp>
        <p:nvSpPr>
          <p:cNvPr id="13" name="Right Arrow 12"/>
          <p:cNvSpPr/>
          <p:nvPr/>
        </p:nvSpPr>
        <p:spPr>
          <a:xfrm>
            <a:off x="6787679" y="3933056"/>
            <a:ext cx="1728192" cy="1150986"/>
          </a:xfrm>
          <a:prstGeom prst="rightArrow">
            <a:avLst/>
          </a:prstGeom>
          <a:solidFill>
            <a:srgbClr val="FF7F01"/>
          </a:solidFill>
          <a:ln w="25400"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B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1400" dirty="0" smtClean="0"/>
              <a:t>Improvement and innovation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491880" y="5363924"/>
            <a:ext cx="2142406" cy="338554"/>
          </a:xfrm>
          <a:prstGeom prst="rect">
            <a:avLst/>
          </a:prstGeom>
          <a:solidFill>
            <a:srgbClr val="FF7F01"/>
          </a:solidFill>
          <a:ln>
            <a:solidFill>
              <a:srgbClr val="FF7F0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600" dirty="0" smtClean="0">
                <a:solidFill>
                  <a:schemeClr val="bg1"/>
                </a:solidFill>
              </a:rPr>
              <a:t>Process management</a:t>
            </a:r>
            <a:endParaRPr lang="en-ZA" sz="16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5536" y="3501008"/>
            <a:ext cx="8352928" cy="2232248"/>
          </a:xfrm>
          <a:prstGeom prst="roundRect">
            <a:avLst/>
          </a:prstGeom>
          <a:noFill/>
          <a:ln w="38100">
            <a:solidFill>
              <a:srgbClr val="FF7F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57471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BPM lacks a holistic methodology</a:t>
            </a:r>
          </a:p>
          <a:p>
            <a:r>
              <a:rPr lang="en-ZA" dirty="0" smtClean="0"/>
              <a:t>Organisational culture </a:t>
            </a:r>
            <a:r>
              <a:rPr lang="en-ZA" dirty="0"/>
              <a:t>and </a:t>
            </a:r>
            <a:r>
              <a:rPr lang="en-ZA" dirty="0" smtClean="0"/>
              <a:t>technology </a:t>
            </a:r>
            <a:r>
              <a:rPr lang="en-ZA" dirty="0"/>
              <a:t>can assist with identifying methodology</a:t>
            </a:r>
          </a:p>
          <a:p>
            <a:r>
              <a:rPr lang="en-ZA" dirty="0"/>
              <a:t>Current </a:t>
            </a:r>
            <a:r>
              <a:rPr lang="en-ZA" dirty="0" smtClean="0"/>
              <a:t>methodologies </a:t>
            </a:r>
            <a:r>
              <a:rPr lang="en-ZA" dirty="0"/>
              <a:t>could act as a foundation to formulating a BPM methodology</a:t>
            </a:r>
          </a:p>
          <a:p>
            <a:r>
              <a:rPr lang="en-ZA" dirty="0"/>
              <a:t>The methodology must cover the whole process improvement </a:t>
            </a:r>
            <a:r>
              <a:rPr lang="en-ZA" dirty="0" smtClean="0"/>
              <a:t>lifecycle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86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19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35141" y="509047"/>
            <a:ext cx="8451907" cy="5872281"/>
            <a:chOff x="335141" y="509047"/>
            <a:chExt cx="8451907" cy="587228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345372" y="924908"/>
              <a:ext cx="2324032" cy="11359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2339752" y="4581128"/>
              <a:ext cx="2329652" cy="13843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345372" y="1900645"/>
              <a:ext cx="2324032" cy="66425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39752" y="2908757"/>
              <a:ext cx="2329652" cy="160203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2339752" y="3573017"/>
              <a:ext cx="2329652" cy="34385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345372" y="4077072"/>
              <a:ext cx="2324032" cy="84790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loud 12"/>
            <p:cNvSpPr/>
            <p:nvPr/>
          </p:nvSpPr>
          <p:spPr>
            <a:xfrm rot="16200000">
              <a:off x="1283517" y="2855024"/>
              <a:ext cx="4326882" cy="1062284"/>
            </a:xfrm>
            <a:prstGeom prst="cloud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dirty="0" smtClean="0"/>
                <a:t>Context</a:t>
              </a:r>
              <a:endParaRPr lang="en-ZA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4885428" y="3320559"/>
              <a:ext cx="438054" cy="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4885428" y="2312447"/>
              <a:ext cx="452332" cy="28483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87" idx="2"/>
            </p:cNvCxnSpPr>
            <p:nvPr/>
          </p:nvCxnSpPr>
          <p:spPr>
            <a:xfrm>
              <a:off x="4885428" y="4082123"/>
              <a:ext cx="446204" cy="22716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87" idx="6"/>
              <a:endCxn id="91" idx="2"/>
            </p:cNvCxnSpPr>
            <p:nvPr/>
          </p:nvCxnSpPr>
          <p:spPr>
            <a:xfrm flipV="1">
              <a:off x="6876256" y="4309283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86" idx="6"/>
              <a:endCxn id="90" idx="2"/>
            </p:cNvCxnSpPr>
            <p:nvPr/>
          </p:nvCxnSpPr>
          <p:spPr>
            <a:xfrm flipV="1">
              <a:off x="6876256" y="3333546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85" idx="6"/>
              <a:endCxn id="89" idx="2"/>
            </p:cNvCxnSpPr>
            <p:nvPr/>
          </p:nvCxnSpPr>
          <p:spPr>
            <a:xfrm flipV="1">
              <a:off x="6882384" y="2348880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86" idx="6"/>
              <a:endCxn id="89" idx="3"/>
            </p:cNvCxnSpPr>
            <p:nvPr/>
          </p:nvCxnSpPr>
          <p:spPr>
            <a:xfrm flipV="1">
              <a:off x="6876256" y="2642937"/>
              <a:ext cx="592373" cy="69061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85" idx="6"/>
              <a:endCxn id="90" idx="1"/>
            </p:cNvCxnSpPr>
            <p:nvPr/>
          </p:nvCxnSpPr>
          <p:spPr>
            <a:xfrm>
              <a:off x="6882384" y="2348881"/>
              <a:ext cx="580117" cy="690607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519730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PROCESS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380312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BUSINESS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-1911009" y="3226877"/>
              <a:ext cx="4984743" cy="492443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2600" dirty="0" smtClean="0">
                  <a:solidFill>
                    <a:schemeClr val="bg1"/>
                  </a:solidFill>
                </a:rPr>
                <a:t>BPM ENABLERS</a:t>
              </a:r>
              <a:endParaRPr lang="en-ZA" sz="2600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69404" y="1262361"/>
              <a:ext cx="216024" cy="4326879"/>
            </a:xfrm>
            <a:prstGeom prst="roundRect">
              <a:avLst/>
            </a:prstGeom>
            <a:gradFill flip="none" rotWithShape="1">
              <a:lin ang="13500000" scaled="1"/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7" name="Oval 6"/>
            <p:cNvSpPr/>
            <p:nvPr/>
          </p:nvSpPr>
          <p:spPr>
            <a:xfrm>
              <a:off x="913748" y="249289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People/ Resources</a:t>
              </a:r>
              <a:endParaRPr lang="en-ZA" sz="1600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919368" y="1484784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Culture</a:t>
              </a:r>
              <a:endParaRPr lang="en-ZA" sz="1600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919368" y="50904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Strategy</a:t>
              </a:r>
              <a:endParaRPr lang="en-ZA" sz="1600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913748" y="3501008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ZA" sz="1500" dirty="0" smtClean="0"/>
                <a:t>Governance</a:t>
              </a:r>
              <a:endParaRPr lang="en-ZA" sz="1500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919368" y="45091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IT</a:t>
              </a:r>
              <a:endParaRPr lang="en-ZA" sz="1600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913748" y="554960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Methods</a:t>
              </a:r>
              <a:endParaRPr lang="en-ZA" sz="1600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5337760" y="1933020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Efficiency</a:t>
              </a:r>
              <a:endParaRPr lang="en-ZA" sz="16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5331632" y="2917686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Quality</a:t>
              </a:r>
              <a:endParaRPr lang="en-ZA" sz="1600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5331632" y="3893423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Agility</a:t>
              </a:r>
              <a:endParaRPr lang="en-ZA" sz="1600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7242424" y="1933019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Efficiency</a:t>
              </a:r>
              <a:endParaRPr lang="en-ZA" sz="1600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7236296" y="2917685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450" dirty="0" smtClean="0"/>
                <a:t>Client Experience</a:t>
              </a:r>
              <a:endParaRPr lang="en-ZA" sz="1450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7236296" y="3893422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Agility</a:t>
              </a:r>
              <a:endParaRPr lang="en-ZA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1292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process improvement: #1 on Gartner’s CIO Agenda survey (2007 to 2010)</a:t>
            </a:r>
          </a:p>
          <a:p>
            <a:r>
              <a:rPr lang="en-US" dirty="0" smtClean="0"/>
              <a:t>BPM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key</a:t>
            </a:r>
            <a:r>
              <a:rPr lang="en-US" dirty="0" smtClean="0"/>
              <a:t> to process improvement</a:t>
            </a:r>
          </a:p>
          <a:p>
            <a:pPr lvl="1"/>
            <a:r>
              <a:rPr lang="en-US" dirty="0" smtClean="0"/>
              <a:t>Management approach supported by technology</a:t>
            </a:r>
          </a:p>
          <a:p>
            <a:pPr lvl="1"/>
            <a:r>
              <a:rPr lang="en-ZA" dirty="0" smtClean="0"/>
              <a:t>Intended </a:t>
            </a:r>
            <a:r>
              <a:rPr lang="en-ZA" dirty="0"/>
              <a:t>to align processes with </a:t>
            </a:r>
            <a:r>
              <a:rPr lang="en-ZA" dirty="0" smtClean="0"/>
              <a:t>organisation’s </a:t>
            </a:r>
            <a:r>
              <a:rPr lang="en-ZA" dirty="0"/>
              <a:t>strategic objectives and customers’ </a:t>
            </a:r>
            <a:r>
              <a:rPr lang="en-ZA" dirty="0" smtClean="0"/>
              <a:t>needs</a:t>
            </a:r>
          </a:p>
          <a:p>
            <a:pPr lvl="1"/>
            <a:r>
              <a:rPr lang="en-ZA" dirty="0" smtClean="0"/>
              <a:t>Affects the organisation as a whole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Conclusion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Key: alignment </a:t>
            </a:r>
            <a:r>
              <a:rPr lang="en-ZA" dirty="0"/>
              <a:t>of </a:t>
            </a:r>
            <a:r>
              <a:rPr lang="en-ZA" dirty="0" smtClean="0"/>
              <a:t>organisation’s </a:t>
            </a:r>
            <a:r>
              <a:rPr lang="en-ZA" dirty="0"/>
              <a:t>strategy </a:t>
            </a:r>
            <a:r>
              <a:rPr lang="en-ZA" dirty="0" smtClean="0"/>
              <a:t>and </a:t>
            </a:r>
            <a:r>
              <a:rPr lang="en-ZA" dirty="0"/>
              <a:t>core </a:t>
            </a:r>
            <a:r>
              <a:rPr lang="en-ZA" dirty="0" smtClean="0"/>
              <a:t>processes</a:t>
            </a:r>
          </a:p>
          <a:p>
            <a:r>
              <a:rPr lang="en-ZA" dirty="0"/>
              <a:t>Comprehensive, well-communicated BPM strategy</a:t>
            </a:r>
            <a:endParaRPr lang="en-ZA" dirty="0" smtClean="0"/>
          </a:p>
          <a:p>
            <a:r>
              <a:rPr lang="en-ZA" dirty="0" smtClean="0"/>
              <a:t>Culture that supports continuous improvement</a:t>
            </a:r>
          </a:p>
          <a:p>
            <a:r>
              <a:rPr lang="en-ZA" dirty="0" smtClean="0"/>
              <a:t>Good governance policy</a:t>
            </a:r>
          </a:p>
          <a:p>
            <a:r>
              <a:rPr lang="en-ZA" dirty="0" smtClean="0"/>
              <a:t>BPMS that supports standards</a:t>
            </a:r>
          </a:p>
          <a:p>
            <a:r>
              <a:rPr lang="en-ZA" dirty="0" smtClean="0"/>
              <a:t>Organisation needs to develop its own methodology</a:t>
            </a:r>
          </a:p>
          <a:p>
            <a:endParaRPr lang="en-ZA" dirty="0" smtClean="0"/>
          </a:p>
          <a:p>
            <a:endParaRPr lang="en-ZA" dirty="0" smtClean="0"/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9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21</a:t>
            </a:fld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345372" y="924908"/>
            <a:ext cx="2324032" cy="1135940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339752" y="4581128"/>
            <a:ext cx="2329652" cy="1384340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45372" y="1900645"/>
            <a:ext cx="2324032" cy="664259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339752" y="2908757"/>
            <a:ext cx="2329652" cy="160203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2339752" y="3573017"/>
            <a:ext cx="2329652" cy="343852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2345372" y="4077072"/>
            <a:ext cx="2324032" cy="847909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loud 12"/>
          <p:cNvSpPr/>
          <p:nvPr/>
        </p:nvSpPr>
        <p:spPr>
          <a:xfrm rot="16200000">
            <a:off x="1283517" y="2855024"/>
            <a:ext cx="4326882" cy="1062284"/>
          </a:xfrm>
          <a:prstGeom prst="cloud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Context</a:t>
            </a:r>
            <a:endParaRPr lang="en-ZA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4885428" y="3320559"/>
            <a:ext cx="438054" cy="0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4885428" y="2312447"/>
            <a:ext cx="452332" cy="284832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87" idx="2"/>
          </p:cNvCxnSpPr>
          <p:nvPr/>
        </p:nvCxnSpPr>
        <p:spPr>
          <a:xfrm>
            <a:off x="4885428" y="4082123"/>
            <a:ext cx="446204" cy="227161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87" idx="6"/>
            <a:endCxn id="91" idx="2"/>
          </p:cNvCxnSpPr>
          <p:nvPr/>
        </p:nvCxnSpPr>
        <p:spPr>
          <a:xfrm flipV="1">
            <a:off x="6876256" y="4309283"/>
            <a:ext cx="360040" cy="1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86" idx="6"/>
            <a:endCxn id="90" idx="2"/>
          </p:cNvCxnSpPr>
          <p:nvPr/>
        </p:nvCxnSpPr>
        <p:spPr>
          <a:xfrm flipV="1">
            <a:off x="6876256" y="3333546"/>
            <a:ext cx="360040" cy="1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85" idx="6"/>
            <a:endCxn id="89" idx="2"/>
          </p:cNvCxnSpPr>
          <p:nvPr/>
        </p:nvCxnSpPr>
        <p:spPr>
          <a:xfrm flipV="1">
            <a:off x="6882384" y="2348880"/>
            <a:ext cx="360040" cy="1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86" idx="6"/>
            <a:endCxn id="89" idx="3"/>
          </p:cNvCxnSpPr>
          <p:nvPr/>
        </p:nvCxnSpPr>
        <p:spPr>
          <a:xfrm flipV="1">
            <a:off x="6876256" y="2642937"/>
            <a:ext cx="592373" cy="690610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85" idx="6"/>
            <a:endCxn id="90" idx="1"/>
          </p:cNvCxnSpPr>
          <p:nvPr/>
        </p:nvCxnSpPr>
        <p:spPr>
          <a:xfrm>
            <a:off x="6882384" y="2348881"/>
            <a:ext cx="580117" cy="690607"/>
          </a:xfrm>
          <a:prstGeom prst="straightConnector1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519730" y="980728"/>
            <a:ext cx="1224136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dirty="0" smtClean="0">
                <a:solidFill>
                  <a:schemeClr val="bg1"/>
                </a:solidFill>
              </a:rPr>
              <a:t>PROCESS SUCCESS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380312" y="980728"/>
            <a:ext cx="1224136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dirty="0" smtClean="0">
                <a:solidFill>
                  <a:schemeClr val="bg1"/>
                </a:solidFill>
              </a:rPr>
              <a:t>BUSINESS SUCCESS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 rot="16200000">
            <a:off x="-1911009" y="3226877"/>
            <a:ext cx="4984743" cy="49244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sz="2600" dirty="0" smtClean="0">
                <a:solidFill>
                  <a:schemeClr val="bg1"/>
                </a:solidFill>
              </a:rPr>
              <a:t>BPM ENABLERS</a:t>
            </a:r>
            <a:endParaRPr lang="en-ZA" sz="2600" dirty="0">
              <a:solidFill>
                <a:schemeClr val="bg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69404" y="1262361"/>
            <a:ext cx="216024" cy="4326879"/>
          </a:xfrm>
          <a:prstGeom prst="roundRect">
            <a:avLst/>
          </a:prstGeom>
          <a:gradFill flip="none" rotWithShape="1">
            <a:lin ang="13500000" scaled="1"/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Oval 6"/>
          <p:cNvSpPr/>
          <p:nvPr/>
        </p:nvSpPr>
        <p:spPr>
          <a:xfrm>
            <a:off x="913748" y="2492896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People/ Resources</a:t>
            </a:r>
            <a:endParaRPr lang="en-ZA" sz="1600" dirty="0"/>
          </a:p>
        </p:txBody>
      </p:sp>
      <p:sp>
        <p:nvSpPr>
          <p:cNvPr id="69" name="Oval 68"/>
          <p:cNvSpPr/>
          <p:nvPr/>
        </p:nvSpPr>
        <p:spPr>
          <a:xfrm>
            <a:off x="919368" y="1484784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Culture</a:t>
            </a:r>
            <a:endParaRPr lang="en-ZA" sz="1600" dirty="0"/>
          </a:p>
        </p:txBody>
      </p:sp>
      <p:sp>
        <p:nvSpPr>
          <p:cNvPr id="70" name="Oval 69"/>
          <p:cNvSpPr/>
          <p:nvPr/>
        </p:nvSpPr>
        <p:spPr>
          <a:xfrm>
            <a:off x="919368" y="509047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Strategy</a:t>
            </a:r>
            <a:endParaRPr lang="en-ZA" sz="1600" dirty="0"/>
          </a:p>
        </p:txBody>
      </p:sp>
      <p:sp>
        <p:nvSpPr>
          <p:cNvPr id="71" name="Oval 70"/>
          <p:cNvSpPr/>
          <p:nvPr/>
        </p:nvSpPr>
        <p:spPr>
          <a:xfrm>
            <a:off x="913748" y="3501008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ZA" sz="1500" dirty="0" smtClean="0"/>
              <a:t>Governance</a:t>
            </a:r>
            <a:endParaRPr lang="en-ZA" sz="1500" dirty="0"/>
          </a:p>
        </p:txBody>
      </p:sp>
      <p:sp>
        <p:nvSpPr>
          <p:cNvPr id="72" name="Oval 71"/>
          <p:cNvSpPr/>
          <p:nvPr/>
        </p:nvSpPr>
        <p:spPr>
          <a:xfrm>
            <a:off x="919368" y="4509120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IT</a:t>
            </a:r>
            <a:endParaRPr lang="en-ZA" sz="1600" dirty="0"/>
          </a:p>
        </p:txBody>
      </p:sp>
      <p:sp>
        <p:nvSpPr>
          <p:cNvPr id="73" name="Oval 72"/>
          <p:cNvSpPr/>
          <p:nvPr/>
        </p:nvSpPr>
        <p:spPr>
          <a:xfrm>
            <a:off x="913748" y="5549607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Methods</a:t>
            </a:r>
            <a:endParaRPr lang="en-ZA" sz="1600" dirty="0"/>
          </a:p>
        </p:txBody>
      </p:sp>
      <p:sp>
        <p:nvSpPr>
          <p:cNvPr id="85" name="Oval 84"/>
          <p:cNvSpPr/>
          <p:nvPr/>
        </p:nvSpPr>
        <p:spPr>
          <a:xfrm>
            <a:off x="5337760" y="1933020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Process Efficiency</a:t>
            </a:r>
            <a:endParaRPr lang="en-ZA" sz="1600" dirty="0"/>
          </a:p>
        </p:txBody>
      </p:sp>
      <p:sp>
        <p:nvSpPr>
          <p:cNvPr id="86" name="Oval 85"/>
          <p:cNvSpPr/>
          <p:nvPr/>
        </p:nvSpPr>
        <p:spPr>
          <a:xfrm>
            <a:off x="5331632" y="2917686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Process Quality</a:t>
            </a:r>
            <a:endParaRPr lang="en-ZA" sz="1600" dirty="0"/>
          </a:p>
        </p:txBody>
      </p:sp>
      <p:sp>
        <p:nvSpPr>
          <p:cNvPr id="87" name="Oval 86"/>
          <p:cNvSpPr/>
          <p:nvPr/>
        </p:nvSpPr>
        <p:spPr>
          <a:xfrm>
            <a:off x="5331632" y="3893423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Process Agility</a:t>
            </a:r>
            <a:endParaRPr lang="en-ZA" sz="1600" dirty="0"/>
          </a:p>
        </p:txBody>
      </p:sp>
      <p:sp>
        <p:nvSpPr>
          <p:cNvPr id="89" name="Oval 88"/>
          <p:cNvSpPr/>
          <p:nvPr/>
        </p:nvSpPr>
        <p:spPr>
          <a:xfrm>
            <a:off x="7242424" y="1933019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Business Efficiency</a:t>
            </a:r>
            <a:endParaRPr lang="en-ZA" sz="1600" dirty="0"/>
          </a:p>
        </p:txBody>
      </p:sp>
      <p:sp>
        <p:nvSpPr>
          <p:cNvPr id="90" name="Oval 89"/>
          <p:cNvSpPr/>
          <p:nvPr/>
        </p:nvSpPr>
        <p:spPr>
          <a:xfrm>
            <a:off x="7236296" y="2917685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450" dirty="0" smtClean="0"/>
              <a:t>Client Experience</a:t>
            </a:r>
            <a:endParaRPr lang="en-ZA" sz="1450" dirty="0"/>
          </a:p>
        </p:txBody>
      </p:sp>
      <p:sp>
        <p:nvSpPr>
          <p:cNvPr id="91" name="Oval 90"/>
          <p:cNvSpPr/>
          <p:nvPr/>
        </p:nvSpPr>
        <p:spPr>
          <a:xfrm>
            <a:off x="7236296" y="3893422"/>
            <a:ext cx="1544624" cy="83172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chemeClr val="bg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Business Agility</a:t>
            </a:r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152749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85" grpId="0" animBg="1"/>
      <p:bldP spid="86" grpId="0" animBg="1"/>
      <p:bldP spid="87" grpId="0" animBg="1"/>
      <p:bldP spid="89" grpId="0" animBg="1"/>
      <p:bldP spid="90" grpId="0" animBg="1"/>
      <p:bldP spid="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35141" y="509047"/>
            <a:ext cx="8451907" cy="5872281"/>
            <a:chOff x="335141" y="509047"/>
            <a:chExt cx="8451907" cy="587228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345372" y="924908"/>
              <a:ext cx="2324032" cy="11359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2339752" y="4581128"/>
              <a:ext cx="2329652" cy="13843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345372" y="1900645"/>
              <a:ext cx="2324032" cy="66425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39752" y="2908757"/>
              <a:ext cx="2329652" cy="160203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2339752" y="3573017"/>
              <a:ext cx="2329652" cy="34385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345372" y="4077072"/>
              <a:ext cx="2324032" cy="84790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loud 12"/>
            <p:cNvSpPr/>
            <p:nvPr/>
          </p:nvSpPr>
          <p:spPr>
            <a:xfrm rot="16200000">
              <a:off x="1283517" y="2855024"/>
              <a:ext cx="4326882" cy="1062284"/>
            </a:xfrm>
            <a:prstGeom prst="cloud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dirty="0" smtClean="0"/>
                <a:t>Context</a:t>
              </a:r>
              <a:endParaRPr lang="en-ZA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4885428" y="3320559"/>
              <a:ext cx="438054" cy="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4885428" y="2312447"/>
              <a:ext cx="452332" cy="28483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87" idx="2"/>
            </p:cNvCxnSpPr>
            <p:nvPr/>
          </p:nvCxnSpPr>
          <p:spPr>
            <a:xfrm>
              <a:off x="4885428" y="4082123"/>
              <a:ext cx="446204" cy="22716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87" idx="6"/>
              <a:endCxn id="91" idx="2"/>
            </p:cNvCxnSpPr>
            <p:nvPr/>
          </p:nvCxnSpPr>
          <p:spPr>
            <a:xfrm flipV="1">
              <a:off x="6876256" y="4309283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86" idx="6"/>
              <a:endCxn id="90" idx="2"/>
            </p:cNvCxnSpPr>
            <p:nvPr/>
          </p:nvCxnSpPr>
          <p:spPr>
            <a:xfrm flipV="1">
              <a:off x="6876256" y="3333546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85" idx="6"/>
              <a:endCxn id="89" idx="2"/>
            </p:cNvCxnSpPr>
            <p:nvPr/>
          </p:nvCxnSpPr>
          <p:spPr>
            <a:xfrm flipV="1">
              <a:off x="6882384" y="2348880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86" idx="6"/>
              <a:endCxn id="89" idx="3"/>
            </p:cNvCxnSpPr>
            <p:nvPr/>
          </p:nvCxnSpPr>
          <p:spPr>
            <a:xfrm flipV="1">
              <a:off x="6876256" y="2642937"/>
              <a:ext cx="592373" cy="69061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85" idx="6"/>
              <a:endCxn id="90" idx="1"/>
            </p:cNvCxnSpPr>
            <p:nvPr/>
          </p:nvCxnSpPr>
          <p:spPr>
            <a:xfrm>
              <a:off x="6882384" y="2348881"/>
              <a:ext cx="580117" cy="690607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519730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PROCESS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380312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BUSINESS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-1911009" y="3226877"/>
              <a:ext cx="4984743" cy="492443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2600" dirty="0" smtClean="0">
                  <a:solidFill>
                    <a:schemeClr val="bg1"/>
                  </a:solidFill>
                </a:rPr>
                <a:t>BPM ENABLERS</a:t>
              </a:r>
              <a:endParaRPr lang="en-ZA" sz="2600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69404" y="1262361"/>
              <a:ext cx="216024" cy="4326879"/>
            </a:xfrm>
            <a:prstGeom prst="roundRect">
              <a:avLst/>
            </a:prstGeom>
            <a:gradFill flip="none" rotWithShape="1">
              <a:lin ang="13500000" scaled="1"/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7" name="Oval 6"/>
            <p:cNvSpPr/>
            <p:nvPr/>
          </p:nvSpPr>
          <p:spPr>
            <a:xfrm>
              <a:off x="913748" y="249289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People/ Resources</a:t>
              </a:r>
              <a:endParaRPr lang="en-ZA" sz="1600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919368" y="1484784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Culture</a:t>
              </a:r>
              <a:endParaRPr lang="en-ZA" sz="1600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919368" y="50904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Strategy</a:t>
              </a:r>
              <a:endParaRPr lang="en-ZA" sz="1600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913748" y="3501008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ZA" sz="1500" dirty="0" smtClean="0"/>
                <a:t>Governance</a:t>
              </a:r>
              <a:endParaRPr lang="en-ZA" sz="1500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919368" y="45091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IT</a:t>
              </a:r>
              <a:endParaRPr lang="en-ZA" sz="1600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913748" y="554960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Methods</a:t>
              </a:r>
              <a:endParaRPr lang="en-ZA" sz="1600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5337760" y="19330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Efficiency</a:t>
              </a:r>
              <a:endParaRPr lang="en-ZA" sz="16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5331632" y="291768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Quality</a:t>
              </a:r>
              <a:endParaRPr lang="en-ZA" sz="1600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5331632" y="3893423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Agility</a:t>
              </a:r>
              <a:endParaRPr lang="en-ZA" sz="1600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7242424" y="1933019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Efficiency</a:t>
              </a:r>
              <a:endParaRPr lang="en-ZA" sz="1600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7236296" y="2917685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450" dirty="0" smtClean="0"/>
                <a:t>Client Experience</a:t>
              </a:r>
              <a:endParaRPr lang="en-ZA" sz="1450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7236296" y="3893422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Agility</a:t>
              </a:r>
              <a:endParaRPr lang="en-ZA" sz="1600" dirty="0"/>
            </a:p>
          </p:txBody>
        </p:sp>
      </p:grpSp>
      <p:sp>
        <p:nvSpPr>
          <p:cNvPr id="6" name="Rounded Rectangle 5"/>
          <p:cNvSpPr/>
          <p:nvPr/>
        </p:nvSpPr>
        <p:spPr>
          <a:xfrm>
            <a:off x="5004049" y="5285020"/>
            <a:ext cx="3893422" cy="880284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r"/>
            <a:r>
              <a:rPr lang="en-ZA" b="1" dirty="0">
                <a:solidFill>
                  <a:schemeClr val="bg1"/>
                </a:solidFill>
              </a:rPr>
              <a:t>Thompson, Seymour and O'Donovan’s BPM success model</a:t>
            </a:r>
          </a:p>
        </p:txBody>
      </p:sp>
    </p:spTree>
    <p:extLst>
      <p:ext uri="{BB962C8B-B14F-4D97-AF65-F5344CB8AC3E}">
        <p14:creationId xmlns:p14="http://schemas.microsoft.com/office/powerpoint/2010/main" val="309969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4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35141" y="509047"/>
            <a:ext cx="8451907" cy="5872281"/>
            <a:chOff x="335141" y="509047"/>
            <a:chExt cx="8451907" cy="587228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345372" y="924908"/>
              <a:ext cx="2324032" cy="11359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2339752" y="4581128"/>
              <a:ext cx="2329652" cy="13843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345372" y="1900645"/>
              <a:ext cx="2324032" cy="66425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39752" y="2908757"/>
              <a:ext cx="2329652" cy="160203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2339752" y="3573017"/>
              <a:ext cx="2329652" cy="34385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345372" y="4077072"/>
              <a:ext cx="2324032" cy="84790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loud 12"/>
            <p:cNvSpPr/>
            <p:nvPr/>
          </p:nvSpPr>
          <p:spPr>
            <a:xfrm rot="16200000">
              <a:off x="1283517" y="2855024"/>
              <a:ext cx="4326882" cy="1062284"/>
            </a:xfrm>
            <a:prstGeom prst="cloud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dirty="0" smtClean="0"/>
                <a:t>Context</a:t>
              </a:r>
              <a:endParaRPr lang="en-ZA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4885428" y="3320559"/>
              <a:ext cx="438054" cy="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4885428" y="2312447"/>
              <a:ext cx="452332" cy="28483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87" idx="2"/>
            </p:cNvCxnSpPr>
            <p:nvPr/>
          </p:nvCxnSpPr>
          <p:spPr>
            <a:xfrm>
              <a:off x="4885428" y="4082123"/>
              <a:ext cx="446204" cy="22716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87" idx="6"/>
              <a:endCxn id="91" idx="2"/>
            </p:cNvCxnSpPr>
            <p:nvPr/>
          </p:nvCxnSpPr>
          <p:spPr>
            <a:xfrm flipV="1">
              <a:off x="6876256" y="4309283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86" idx="6"/>
              <a:endCxn id="90" idx="2"/>
            </p:cNvCxnSpPr>
            <p:nvPr/>
          </p:nvCxnSpPr>
          <p:spPr>
            <a:xfrm flipV="1">
              <a:off x="6876256" y="3333546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85" idx="6"/>
              <a:endCxn id="89" idx="2"/>
            </p:cNvCxnSpPr>
            <p:nvPr/>
          </p:nvCxnSpPr>
          <p:spPr>
            <a:xfrm flipV="1">
              <a:off x="6882384" y="2348880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86" idx="6"/>
              <a:endCxn id="89" idx="3"/>
            </p:cNvCxnSpPr>
            <p:nvPr/>
          </p:nvCxnSpPr>
          <p:spPr>
            <a:xfrm flipV="1">
              <a:off x="6876256" y="2642937"/>
              <a:ext cx="592373" cy="69061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85" idx="6"/>
              <a:endCxn id="90" idx="1"/>
            </p:cNvCxnSpPr>
            <p:nvPr/>
          </p:nvCxnSpPr>
          <p:spPr>
            <a:xfrm>
              <a:off x="6882384" y="2348881"/>
              <a:ext cx="580117" cy="690607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519730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PROCESS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380312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BUSINESS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-1911009" y="3226877"/>
              <a:ext cx="4984743" cy="492443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2600" dirty="0" smtClean="0">
                  <a:solidFill>
                    <a:schemeClr val="bg1"/>
                  </a:solidFill>
                </a:rPr>
                <a:t>BPM ENABLERS</a:t>
              </a:r>
              <a:endParaRPr lang="en-ZA" sz="2600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69404" y="1262361"/>
              <a:ext cx="216024" cy="4326879"/>
            </a:xfrm>
            <a:prstGeom prst="roundRect">
              <a:avLst/>
            </a:prstGeom>
            <a:gradFill flip="none" rotWithShape="1">
              <a:lin ang="13500000" scaled="1"/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7" name="Oval 6"/>
            <p:cNvSpPr/>
            <p:nvPr/>
          </p:nvSpPr>
          <p:spPr>
            <a:xfrm>
              <a:off x="913748" y="249289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People/ Resources</a:t>
              </a:r>
              <a:endParaRPr lang="en-ZA" sz="1600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919368" y="1484784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Culture</a:t>
              </a:r>
              <a:endParaRPr lang="en-ZA" sz="1600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919368" y="509047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b="1" dirty="0" smtClean="0">
                  <a:solidFill>
                    <a:schemeClr val="tx1"/>
                  </a:solidFill>
                  <a:effectLst>
                    <a:glow rad="228600">
                      <a:schemeClr val="bg1">
                        <a:alpha val="40000"/>
                      </a:schemeClr>
                    </a:glow>
                  </a:effectLst>
                </a:rPr>
                <a:t>Strategy</a:t>
              </a:r>
              <a:endParaRPr lang="en-ZA" sz="1600" b="1" dirty="0">
                <a:solidFill>
                  <a:schemeClr val="tx1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913748" y="3501008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ZA" sz="1500" dirty="0" smtClean="0"/>
                <a:t>Governance</a:t>
              </a:r>
              <a:endParaRPr lang="en-ZA" sz="1500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919368" y="45091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IT</a:t>
              </a:r>
              <a:endParaRPr lang="en-ZA" sz="1600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913748" y="554960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Methods</a:t>
              </a:r>
              <a:endParaRPr lang="en-ZA" sz="1600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5337760" y="19330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Efficiency</a:t>
              </a:r>
              <a:endParaRPr lang="en-ZA" sz="16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5331632" y="291768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Quality</a:t>
              </a:r>
              <a:endParaRPr lang="en-ZA" sz="1600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5331632" y="3893423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Agility</a:t>
              </a:r>
              <a:endParaRPr lang="en-ZA" sz="1600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7242424" y="1933019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Efficiency</a:t>
              </a:r>
              <a:endParaRPr lang="en-ZA" sz="1600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7236296" y="2917685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450" dirty="0" smtClean="0"/>
                <a:t>Client Experience</a:t>
              </a:r>
              <a:endParaRPr lang="en-ZA" sz="1450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7236296" y="3893422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Agility</a:t>
              </a:r>
              <a:endParaRPr lang="en-ZA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8894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Strategy </a:t>
            </a:r>
            <a:r>
              <a:rPr lang="en-ZA" dirty="0"/>
              <a:t>— </a:t>
            </a:r>
            <a:r>
              <a:rPr lang="en-ZA" dirty="0" smtClean="0"/>
              <a:t>the why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Enabling</a:t>
            </a:r>
          </a:p>
          <a:p>
            <a:pPr lvl="1"/>
            <a:r>
              <a:rPr lang="en-ZA" dirty="0"/>
              <a:t>Translates strategy into specific needs</a:t>
            </a:r>
          </a:p>
          <a:p>
            <a:pPr lvl="1"/>
            <a:r>
              <a:rPr lang="en-ZA" dirty="0"/>
              <a:t>Enables execution of strategy</a:t>
            </a:r>
          </a:p>
          <a:p>
            <a:pPr lvl="1"/>
            <a:r>
              <a:rPr lang="en-ZA" dirty="0"/>
              <a:t>Gains funding for projects</a:t>
            </a:r>
          </a:p>
          <a:p>
            <a:r>
              <a:rPr lang="en-ZA" dirty="0" smtClean="0"/>
              <a:t>Non-enabling</a:t>
            </a:r>
            <a:endParaRPr lang="en-ZA" dirty="0"/>
          </a:p>
          <a:p>
            <a:pPr lvl="1"/>
            <a:r>
              <a:rPr lang="en-ZA" dirty="0"/>
              <a:t>Limits business case development</a:t>
            </a:r>
          </a:p>
          <a:p>
            <a:pPr lvl="1"/>
            <a:r>
              <a:rPr lang="en-ZA" dirty="0"/>
              <a:t>Limits funding</a:t>
            </a:r>
          </a:p>
          <a:p>
            <a:pPr lvl="1"/>
            <a:r>
              <a:rPr lang="en-ZA" dirty="0"/>
              <a:t>Misalignment of business and processes</a:t>
            </a:r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46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Strategy </a:t>
            </a:r>
            <a:r>
              <a:rPr lang="en-ZA" dirty="0"/>
              <a:t>— </a:t>
            </a:r>
            <a:r>
              <a:rPr lang="en-ZA" dirty="0" smtClean="0"/>
              <a:t>the how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ZA" dirty="0"/>
              <a:t>Strategic </a:t>
            </a:r>
            <a:r>
              <a:rPr lang="en-ZA" dirty="0" smtClean="0"/>
              <a:t>alignment</a:t>
            </a:r>
            <a:endParaRPr lang="en-ZA" dirty="0"/>
          </a:p>
          <a:p>
            <a:pPr lvl="1"/>
            <a:r>
              <a:rPr lang="en-ZA" dirty="0"/>
              <a:t>Clear link between strategy and processes</a:t>
            </a:r>
          </a:p>
          <a:p>
            <a:pPr lvl="1"/>
            <a:r>
              <a:rPr lang="en-ZA" dirty="0"/>
              <a:t>Review processes when strategy is altered</a:t>
            </a:r>
          </a:p>
          <a:p>
            <a:r>
              <a:rPr lang="en-ZA" dirty="0"/>
              <a:t>Driven from the top</a:t>
            </a:r>
          </a:p>
          <a:p>
            <a:r>
              <a:rPr lang="en-ZA" dirty="0"/>
              <a:t>Comprehensive BPM </a:t>
            </a:r>
            <a:r>
              <a:rPr lang="en-ZA" dirty="0" smtClean="0"/>
              <a:t>strategy </a:t>
            </a:r>
            <a:endParaRPr lang="en-ZA" dirty="0"/>
          </a:p>
          <a:p>
            <a:pPr lvl="1"/>
            <a:r>
              <a:rPr lang="en-ZA" dirty="0" smtClean="0"/>
              <a:t>Pre-requisite — awareness </a:t>
            </a:r>
            <a:r>
              <a:rPr lang="en-ZA" dirty="0"/>
              <a:t>of the processes dimension</a:t>
            </a:r>
          </a:p>
          <a:p>
            <a:pPr lvl="1"/>
            <a:r>
              <a:rPr lang="en-ZA" dirty="0"/>
              <a:t>BPM Strategy must exist </a:t>
            </a:r>
          </a:p>
          <a:p>
            <a:pPr lvl="1"/>
            <a:r>
              <a:rPr lang="en-ZA" dirty="0"/>
              <a:t>It must be communicated — promotes culture of continuous improvement</a:t>
            </a:r>
          </a:p>
          <a:p>
            <a:pPr lvl="1"/>
            <a:r>
              <a:rPr lang="en-ZA" dirty="0"/>
              <a:t>Process improvement methodology must be developed</a:t>
            </a:r>
          </a:p>
          <a:p>
            <a:r>
              <a:rPr lang="en-ZA" dirty="0"/>
              <a:t>Processes must be measured for increased effectiveness and alignment</a:t>
            </a:r>
          </a:p>
          <a:p>
            <a:r>
              <a:rPr lang="en-ZA" dirty="0"/>
              <a:t>COE/PMO — co-ordination, integration, repository for knowledge and good practices, central funding</a:t>
            </a:r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53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Strategy </a:t>
            </a:r>
            <a:r>
              <a:rPr lang="en-ZA" dirty="0"/>
              <a:t>— </a:t>
            </a:r>
            <a:r>
              <a:rPr lang="en-ZA" dirty="0" smtClean="0"/>
              <a:t>the 3 </a:t>
            </a:r>
            <a:r>
              <a:rPr lang="en-ZA" dirty="0" err="1"/>
              <a:t>Scotts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mtClean="0"/>
              <a:t>Scotsman </a:t>
            </a:r>
            <a:r>
              <a:rPr lang="en-ZA"/>
              <a:t>— </a:t>
            </a:r>
            <a:r>
              <a:rPr lang="en-ZA" dirty="0" err="1" smtClean="0"/>
              <a:t>dinna</a:t>
            </a:r>
            <a:r>
              <a:rPr lang="en-ZA" dirty="0"/>
              <a:t>’ spend</a:t>
            </a:r>
          </a:p>
          <a:p>
            <a:r>
              <a:rPr lang="en-ZA" dirty="0"/>
              <a:t>Scott Adams</a:t>
            </a:r>
          </a:p>
          <a:p>
            <a:endParaRPr lang="en-ZA" dirty="0"/>
          </a:p>
          <a:p>
            <a:r>
              <a:rPr lang="en-ZA" dirty="0"/>
              <a:t>Scott Morton</a:t>
            </a:r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 descr="dilbert strategy carto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9197" y="1605884"/>
            <a:ext cx="4361275" cy="1247052"/>
          </a:xfrm>
          <a:prstGeom prst="rect">
            <a:avLst/>
          </a:prstGeom>
          <a:ln w="12700">
            <a:solidFill>
              <a:schemeClr val="tx1"/>
            </a:solidFill>
          </a:ln>
          <a:effectLst>
            <a:outerShdw blurRad="177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197" y="3003000"/>
            <a:ext cx="4361275" cy="304077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177800"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4" name="Straight Arrow Connector 13"/>
          <p:cNvCxnSpPr/>
          <p:nvPr/>
        </p:nvCxnSpPr>
        <p:spPr>
          <a:xfrm flipV="1">
            <a:off x="2915816" y="2420888"/>
            <a:ext cx="1440160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915815" y="3789040"/>
            <a:ext cx="1440161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362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8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35141" y="509047"/>
            <a:ext cx="8451907" cy="5872281"/>
            <a:chOff x="335141" y="509047"/>
            <a:chExt cx="8451907" cy="587228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345372" y="924908"/>
              <a:ext cx="2324032" cy="11359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2339752" y="4581128"/>
              <a:ext cx="2329652" cy="138434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345372" y="1900645"/>
              <a:ext cx="2324032" cy="66425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39752" y="2908757"/>
              <a:ext cx="2329652" cy="160203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2339752" y="3573017"/>
              <a:ext cx="2329652" cy="34385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345372" y="4077072"/>
              <a:ext cx="2324032" cy="847909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loud 12"/>
            <p:cNvSpPr/>
            <p:nvPr/>
          </p:nvSpPr>
          <p:spPr>
            <a:xfrm rot="16200000">
              <a:off x="1283517" y="2855024"/>
              <a:ext cx="4326882" cy="1062284"/>
            </a:xfrm>
            <a:prstGeom prst="cloud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dirty="0" smtClean="0"/>
                <a:t>Context</a:t>
              </a:r>
              <a:endParaRPr lang="en-ZA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4885428" y="3320559"/>
              <a:ext cx="438054" cy="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4885428" y="2312447"/>
              <a:ext cx="452332" cy="284832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87" idx="2"/>
            </p:cNvCxnSpPr>
            <p:nvPr/>
          </p:nvCxnSpPr>
          <p:spPr>
            <a:xfrm>
              <a:off x="4885428" y="4082123"/>
              <a:ext cx="446204" cy="22716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87" idx="6"/>
              <a:endCxn id="91" idx="2"/>
            </p:cNvCxnSpPr>
            <p:nvPr/>
          </p:nvCxnSpPr>
          <p:spPr>
            <a:xfrm flipV="1">
              <a:off x="6876256" y="4309283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86" idx="6"/>
              <a:endCxn id="90" idx="2"/>
            </p:cNvCxnSpPr>
            <p:nvPr/>
          </p:nvCxnSpPr>
          <p:spPr>
            <a:xfrm flipV="1">
              <a:off x="6876256" y="3333546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85" idx="6"/>
              <a:endCxn id="89" idx="2"/>
            </p:cNvCxnSpPr>
            <p:nvPr/>
          </p:nvCxnSpPr>
          <p:spPr>
            <a:xfrm flipV="1">
              <a:off x="6882384" y="2348880"/>
              <a:ext cx="360040" cy="1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86" idx="6"/>
              <a:endCxn id="89" idx="3"/>
            </p:cNvCxnSpPr>
            <p:nvPr/>
          </p:nvCxnSpPr>
          <p:spPr>
            <a:xfrm flipV="1">
              <a:off x="6876256" y="2642937"/>
              <a:ext cx="592373" cy="690610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85" idx="6"/>
              <a:endCxn id="90" idx="1"/>
            </p:cNvCxnSpPr>
            <p:nvPr/>
          </p:nvCxnSpPr>
          <p:spPr>
            <a:xfrm>
              <a:off x="6882384" y="2348881"/>
              <a:ext cx="580117" cy="690607"/>
            </a:xfrm>
            <a:prstGeom prst="straightConnector1">
              <a:avLst/>
            </a:prstGeom>
            <a:ln>
              <a:solidFill>
                <a:schemeClr val="bg2">
                  <a:lumMod val="20000"/>
                  <a:lumOff val="8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519730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PROCESS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380312" y="980728"/>
              <a:ext cx="1224136" cy="646331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dirty="0" smtClean="0">
                  <a:solidFill>
                    <a:schemeClr val="bg1"/>
                  </a:solidFill>
                </a:rPr>
                <a:t>BUSINESS SUCCESS</a:t>
              </a:r>
              <a:endParaRPr lang="en-ZA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-1911009" y="3226877"/>
              <a:ext cx="4984743" cy="492443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2600" dirty="0" smtClean="0">
                  <a:solidFill>
                    <a:schemeClr val="bg1"/>
                  </a:solidFill>
                </a:rPr>
                <a:t>BPM ENABLERS</a:t>
              </a:r>
              <a:endParaRPr lang="en-ZA" sz="2600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69404" y="1262361"/>
              <a:ext cx="216024" cy="4326879"/>
            </a:xfrm>
            <a:prstGeom prst="roundRect">
              <a:avLst/>
            </a:prstGeom>
            <a:gradFill flip="none" rotWithShape="1">
              <a:lin ang="13500000" scaled="1"/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7" name="Oval 6"/>
            <p:cNvSpPr/>
            <p:nvPr/>
          </p:nvSpPr>
          <p:spPr>
            <a:xfrm>
              <a:off x="913748" y="249289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People/ Resources</a:t>
              </a:r>
              <a:endParaRPr lang="en-ZA" sz="1600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919368" y="1484784"/>
              <a:ext cx="1544624" cy="831721"/>
            </a:xfrm>
            <a:prstGeom prst="ellipse">
              <a:avLst/>
            </a:prstGeom>
            <a:solidFill>
              <a:srgbClr val="FF7F01"/>
            </a:solidFill>
            <a:ln w="15875">
              <a:solidFill>
                <a:schemeClr val="accent4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b="1" dirty="0" smtClean="0">
                  <a:solidFill>
                    <a:schemeClr val="tx1"/>
                  </a:solidFill>
                  <a:effectLst>
                    <a:glow rad="228600">
                      <a:schemeClr val="bg1">
                        <a:alpha val="40000"/>
                      </a:schemeClr>
                    </a:glow>
                  </a:effectLst>
                </a:rPr>
                <a:t>Culture</a:t>
              </a:r>
              <a:endParaRPr lang="en-ZA" sz="1600" b="1" dirty="0">
                <a:solidFill>
                  <a:schemeClr val="tx1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919368" y="50904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Strategy</a:t>
              </a:r>
              <a:endParaRPr lang="en-ZA" sz="1600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913748" y="3501008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ZA" sz="1500" dirty="0" smtClean="0"/>
                <a:t>Governance</a:t>
              </a:r>
              <a:endParaRPr lang="en-ZA" sz="1500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919368" y="45091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IT</a:t>
              </a:r>
              <a:endParaRPr lang="en-ZA" sz="1600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913748" y="5549607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Methods</a:t>
              </a:r>
              <a:endParaRPr lang="en-ZA" sz="1600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5337760" y="1933020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Efficiency</a:t>
              </a:r>
              <a:endParaRPr lang="en-ZA" sz="16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5331632" y="2917686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Quality</a:t>
              </a:r>
              <a:endParaRPr lang="en-ZA" sz="1600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5331632" y="3893423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Process Agility</a:t>
              </a:r>
              <a:endParaRPr lang="en-ZA" sz="1600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7242424" y="1933019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Efficiency</a:t>
              </a:r>
              <a:endParaRPr lang="en-ZA" sz="1600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7236296" y="2917685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450" dirty="0" smtClean="0"/>
                <a:t>Client Experience</a:t>
              </a:r>
              <a:endParaRPr lang="en-ZA" sz="1450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7236296" y="3893422"/>
              <a:ext cx="1544624" cy="83172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5875">
              <a:solidFill>
                <a:schemeClr val="bg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600" dirty="0" smtClean="0"/>
                <a:t>Business Agility</a:t>
              </a:r>
              <a:endParaRPr lang="en-ZA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2930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Culture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BPM is </a:t>
            </a:r>
            <a:r>
              <a:rPr lang="en-ZA" dirty="0" smtClean="0"/>
              <a:t>an </a:t>
            </a:r>
            <a:r>
              <a:rPr lang="en-ZA" dirty="0" smtClean="0"/>
              <a:t>organisational </a:t>
            </a:r>
            <a:r>
              <a:rPr lang="en-ZA" dirty="0" smtClean="0"/>
              <a:t>business </a:t>
            </a:r>
            <a:r>
              <a:rPr lang="en-ZA" dirty="0"/>
              <a:t>change</a:t>
            </a:r>
          </a:p>
          <a:p>
            <a:r>
              <a:rPr lang="en-ZA" dirty="0" smtClean="0"/>
              <a:t>Employees’ </a:t>
            </a:r>
            <a:r>
              <a:rPr lang="en-ZA" dirty="0"/>
              <a:t>perception </a:t>
            </a:r>
            <a:r>
              <a:rPr lang="en-ZA" dirty="0" smtClean="0"/>
              <a:t>of </a:t>
            </a:r>
            <a:r>
              <a:rPr lang="en-ZA" dirty="0"/>
              <a:t>BPM</a:t>
            </a:r>
          </a:p>
          <a:p>
            <a:r>
              <a:rPr lang="en-ZA" dirty="0" smtClean="0"/>
              <a:t>Cross-functional teamwork</a:t>
            </a:r>
            <a:endParaRPr lang="en-ZA" dirty="0"/>
          </a:p>
          <a:p>
            <a:r>
              <a:rPr lang="en-ZA" dirty="0"/>
              <a:t>“Work smarter, faster, more consistently and with more focus on value creation”</a:t>
            </a:r>
          </a:p>
          <a:p>
            <a:r>
              <a:rPr lang="en-ZA" dirty="0"/>
              <a:t>Delivering </a:t>
            </a:r>
            <a:r>
              <a:rPr lang="en-ZA" dirty="0" smtClean="0"/>
              <a:t>customer satisfaction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Achieving BPM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D788-B5BC-CA49-AD16-820AB0BC16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86570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283</TotalTime>
  <Words>789</Words>
  <Application>Microsoft Office PowerPoint</Application>
  <PresentationFormat>On-screen Show (4:3)</PresentationFormat>
  <Paragraphs>276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Revolution</vt:lpstr>
      <vt:lpstr>Achieving BPM Success</vt:lpstr>
      <vt:lpstr>Introduction</vt:lpstr>
      <vt:lpstr>PowerPoint Presentation</vt:lpstr>
      <vt:lpstr>PowerPoint Presentation</vt:lpstr>
      <vt:lpstr>Strategy — the why</vt:lpstr>
      <vt:lpstr>Strategy — the how</vt:lpstr>
      <vt:lpstr>Strategy — the 3 Scotts</vt:lpstr>
      <vt:lpstr>PowerPoint Presentation</vt:lpstr>
      <vt:lpstr>Culture</vt:lpstr>
      <vt:lpstr>PowerPoint Presentation</vt:lpstr>
      <vt:lpstr>People / resources</vt:lpstr>
      <vt:lpstr>PowerPoint Presentation</vt:lpstr>
      <vt:lpstr>Governance</vt:lpstr>
      <vt:lpstr>PowerPoint Presentation</vt:lpstr>
      <vt:lpstr>Information technology</vt:lpstr>
      <vt:lpstr>PowerPoint Presentation</vt:lpstr>
      <vt:lpstr>Methodology</vt:lpstr>
      <vt:lpstr>Methodology</vt:lpstr>
      <vt:lpstr>PowerPoint Presentation</vt:lpstr>
      <vt:lpstr>Conclusion</vt:lpstr>
      <vt:lpstr>PowerPoint Presentation</vt:lpstr>
    </vt:vector>
  </TitlesOfParts>
  <Company>Integra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BPM success</dc:title>
  <dc:creator>Malcolm Garbutt</dc:creator>
  <cp:lastModifiedBy>Marc Pelteret</cp:lastModifiedBy>
  <cp:revision>67</cp:revision>
  <dcterms:created xsi:type="dcterms:W3CDTF">2011-06-28T15:05:02Z</dcterms:created>
  <dcterms:modified xsi:type="dcterms:W3CDTF">2011-06-30T20:11:58Z</dcterms:modified>
</cp:coreProperties>
</file>