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7"/>
  </p:notesMasterIdLst>
  <p:sldIdLst>
    <p:sldId id="276" r:id="rId2"/>
    <p:sldId id="277" r:id="rId3"/>
    <p:sldId id="274" r:id="rId4"/>
    <p:sldId id="275" r:id="rId5"/>
    <p:sldId id="256" r:id="rId6"/>
    <p:sldId id="257" r:id="rId7"/>
    <p:sldId id="297" r:id="rId8"/>
    <p:sldId id="280" r:id="rId9"/>
    <p:sldId id="258" r:id="rId10"/>
    <p:sldId id="299" r:id="rId11"/>
    <p:sldId id="302" r:id="rId12"/>
    <p:sldId id="301" r:id="rId13"/>
    <p:sldId id="300" r:id="rId14"/>
    <p:sldId id="293" r:id="rId15"/>
    <p:sldId id="285" r:id="rId16"/>
    <p:sldId id="286" r:id="rId17"/>
    <p:sldId id="303" r:id="rId18"/>
    <p:sldId id="304" r:id="rId19"/>
    <p:sldId id="306" r:id="rId20"/>
    <p:sldId id="265" r:id="rId21"/>
    <p:sldId id="266" r:id="rId22"/>
    <p:sldId id="267" r:id="rId23"/>
    <p:sldId id="268" r:id="rId24"/>
    <p:sldId id="273" r:id="rId25"/>
    <p:sldId id="272" r:id="rId26"/>
  </p:sldIdLst>
  <p:sldSz cx="9144000" cy="6858000" type="screen4x3"/>
  <p:notesSz cx="6858000" cy="9144000"/>
  <p:embeddedFontLst>
    <p:embeddedFont>
      <p:font typeface="Trebuchet MS" pitchFamily="34" charset="0"/>
      <p:regular r:id="rId28"/>
      <p:bold r:id="rId29"/>
      <p:italic r:id="rId30"/>
      <p:boldItalic r:id="rId31"/>
    </p:embeddedFont>
    <p:embeddedFont>
      <p:font typeface="71mksd1" pitchFamily="2" charset="0"/>
      <p:bold r:id="rId3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F5F5F"/>
    <a:srgbClr val="FF4800"/>
    <a:srgbClr val="FF3300"/>
    <a:srgbClr val="FFCC66"/>
    <a:srgbClr val="FF9900"/>
    <a:srgbClr val="333333"/>
    <a:srgbClr val="4D4D4D"/>
    <a:srgbClr val="3333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3" autoAdjust="0"/>
    <p:restoredTop sz="92455" autoAdjust="0"/>
  </p:normalViewPr>
  <p:slideViewPr>
    <p:cSldViewPr>
      <p:cViewPr>
        <p:scale>
          <a:sx n="100" d="100"/>
          <a:sy n="100" d="100"/>
        </p:scale>
        <p:origin x="-6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53614304-7A0C-40FD-A088-DB5B465E0BD5}" type="slidenum">
              <a:rPr lang="en-US"/>
              <a:pPr>
                <a:defRPr/>
              </a:pPr>
              <a:t>‹#›</a:t>
            </a:fld>
            <a:endParaRPr lang="en-US"/>
          </a:p>
        </p:txBody>
      </p:sp>
    </p:spTree>
    <p:extLst>
      <p:ext uri="{BB962C8B-B14F-4D97-AF65-F5344CB8AC3E}">
        <p14:creationId xmlns:p14="http://schemas.microsoft.com/office/powerpoint/2010/main" val="613045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sz="1200" kern="1200" dirty="0" smtClean="0">
                <a:solidFill>
                  <a:schemeClr val="tx1"/>
                </a:solidFill>
                <a:effectLst/>
                <a:latin typeface="Arial" charset="0"/>
                <a:ea typeface="+mn-ea"/>
                <a:cs typeface="+mn-cs"/>
              </a:rPr>
              <a:t>Privacy as we understand it today is not how it was understood yesterday, nor will it be the same as we will understand it tomorrow.</a:t>
            </a:r>
          </a:p>
          <a:p>
            <a:pPr marL="0" indent="0">
              <a:buFont typeface="Arial" pitchFamily="34" charset="0"/>
              <a:buNone/>
            </a:pPr>
            <a:endParaRPr lang="en-ZA" dirty="0"/>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1</a:t>
            </a:fld>
            <a:endParaRPr lang="en-US"/>
          </a:p>
        </p:txBody>
      </p:sp>
    </p:spTree>
    <p:extLst>
      <p:ext uri="{BB962C8B-B14F-4D97-AF65-F5344CB8AC3E}">
        <p14:creationId xmlns:p14="http://schemas.microsoft.com/office/powerpoint/2010/main" val="171086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Altman’s analysis of privacy concentrates on individual and group privacy and behaviour.</a:t>
            </a:r>
          </a:p>
          <a:p>
            <a:pPr marL="0" indent="0">
              <a:buFont typeface="Arial" pitchFamily="34" charset="0"/>
              <a:buNone/>
            </a:pPr>
            <a:endParaRPr lang="en-ZA" dirty="0" smtClean="0"/>
          </a:p>
          <a:p>
            <a:pPr marL="0" indent="0">
              <a:buFont typeface="Arial" pitchFamily="34" charset="0"/>
              <a:buNone/>
            </a:pPr>
            <a:r>
              <a:rPr lang="en-ZA" dirty="0" smtClean="0"/>
              <a:t>Multiple behavioural mechanisms for regulating privacy that operate as a coherent system, meaning that one mechanism can substitute for, amplify or modulate another. For instance, a nod can replace the word “yes” or slamming a door after shouting “no” reinforces the word).</a:t>
            </a:r>
          </a:p>
          <a:p>
            <a:pPr marL="0" indent="0">
              <a:buFont typeface="Arial" pitchFamily="34" charset="0"/>
              <a:buNone/>
            </a:pPr>
            <a:endParaRPr lang="en-ZA" dirty="0" smtClean="0"/>
          </a:p>
          <a:p>
            <a:pPr marL="0" indent="0">
              <a:buFont typeface="Arial" pitchFamily="34" charset="0"/>
              <a:buNone/>
            </a:pPr>
            <a:r>
              <a:rPr lang="en-ZA" dirty="0" smtClean="0"/>
              <a:t>Three features of privacy are important in Altman’s theory.</a:t>
            </a:r>
          </a:p>
          <a:p>
            <a:pPr marL="0" indent="0">
              <a:buFont typeface="+mj-lt"/>
              <a:buNone/>
            </a:pPr>
            <a:endParaRPr lang="en-ZA" dirty="0" smtClean="0"/>
          </a:p>
          <a:p>
            <a:pPr marL="0" indent="0">
              <a:buFont typeface="+mj-lt"/>
              <a:buNone/>
            </a:pPr>
            <a:r>
              <a:rPr lang="en-ZA" dirty="0" smtClean="0"/>
              <a:t>1. Privacy is a social process.</a:t>
            </a:r>
          </a:p>
          <a:p>
            <a:pPr marL="0" indent="0">
              <a:buFont typeface="+mj-lt"/>
              <a:buNone/>
            </a:pPr>
            <a:r>
              <a:rPr lang="en-ZA" dirty="0" smtClean="0"/>
              <a:t>2. Privacy has a cultural context.</a:t>
            </a:r>
          </a:p>
          <a:p>
            <a:pPr marL="0" indent="0">
              <a:buFont typeface="+mj-lt"/>
              <a:buNone/>
            </a:pPr>
            <a:r>
              <a:rPr lang="en-ZA" dirty="0" smtClean="0"/>
              <a:t>3. In order to understand the psychological aspects of it one needs to look at, amongst other things, the interaction between people, their social world, the physical environment, and the time-based nature of social events.</a:t>
            </a:r>
            <a:endParaRPr lang="en-ZA" dirty="0"/>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11</a:t>
            </a:fld>
            <a:endParaRPr lang="en-US"/>
          </a:p>
        </p:txBody>
      </p:sp>
    </p:spTree>
    <p:extLst>
      <p:ext uri="{BB962C8B-B14F-4D97-AF65-F5344CB8AC3E}">
        <p14:creationId xmlns:p14="http://schemas.microsoft.com/office/powerpoint/2010/main" val="3370159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 </a:t>
            </a:r>
            <a:r>
              <a:rPr lang="en-ZA" dirty="0" err="1" smtClean="0"/>
              <a:t>Petronio</a:t>
            </a:r>
            <a:r>
              <a:rPr lang="en-ZA" dirty="0" smtClean="0"/>
              <a:t> developed a theory known as communication privacy management, which is based on Altman’s work and is very valuable in understanding computer-mediated communication. </a:t>
            </a:r>
          </a:p>
          <a:p>
            <a:pPr marL="0" indent="0">
              <a:buFont typeface="Arial" pitchFamily="34" charset="0"/>
              <a:buNone/>
            </a:pPr>
            <a:r>
              <a:rPr lang="en-ZA" dirty="0" smtClean="0"/>
              <a:t>* Permeability (openness) depends on what sort of access we want to give to personal information.</a:t>
            </a:r>
          </a:p>
          <a:p>
            <a:pPr marL="0" indent="0">
              <a:buFont typeface="Arial" pitchFamily="34" charset="0"/>
              <a:buNone/>
            </a:pPr>
            <a:r>
              <a:rPr lang="en-ZA" dirty="0" smtClean="0"/>
              <a:t>* Tension between boundaries because if simultaneous need to be open and social and as well as to be private and preserve our autonomy. Continually adapt these boundaries according internal states and external conditions.</a:t>
            </a:r>
          </a:p>
          <a:p>
            <a:pPr marL="0" indent="0">
              <a:buFont typeface="Arial" pitchFamily="34" charset="0"/>
              <a:buNone/>
            </a:pPr>
            <a:endParaRPr lang="en-ZA" dirty="0" smtClean="0"/>
          </a:p>
          <a:p>
            <a:pPr marL="0" indent="0">
              <a:buFont typeface="Arial" pitchFamily="34" charset="0"/>
              <a:buNone/>
            </a:pPr>
            <a:r>
              <a:rPr lang="en-ZA" dirty="0" smtClean="0"/>
              <a:t>We make these adjustments according to six principles: (1)</a:t>
            </a:r>
            <a:r>
              <a:rPr lang="en-ZA" baseline="0" dirty="0" smtClean="0"/>
              <a:t> w</a:t>
            </a:r>
            <a:r>
              <a:rPr lang="en-ZA" dirty="0" smtClean="0"/>
              <a:t>e own our private information;</a:t>
            </a:r>
            <a:r>
              <a:rPr lang="en-ZA" baseline="0" dirty="0" smtClean="0"/>
              <a:t> (</a:t>
            </a:r>
            <a:r>
              <a:rPr lang="en-ZA" dirty="0" smtClean="0"/>
              <a:t>2) because of this, we have the right to control it;</a:t>
            </a:r>
            <a:r>
              <a:rPr lang="en-ZA" baseline="0" dirty="0" smtClean="0"/>
              <a:t> (</a:t>
            </a:r>
            <a:r>
              <a:rPr lang="en-ZA" dirty="0" smtClean="0"/>
              <a:t>3) we use rules to control the flow of private information;</a:t>
            </a:r>
            <a:r>
              <a:rPr lang="en-ZA" baseline="0" dirty="0" smtClean="0"/>
              <a:t> (</a:t>
            </a:r>
            <a:r>
              <a:rPr lang="en-ZA" dirty="0" smtClean="0"/>
              <a:t>4) once we share that information, those we share it with become co-owners</a:t>
            </a:r>
            <a:r>
              <a:rPr lang="en-ZA" baseline="0" dirty="0" smtClean="0"/>
              <a:t> (5) o</a:t>
            </a:r>
            <a:r>
              <a:rPr lang="en-ZA" dirty="0" smtClean="0"/>
              <a:t>nce it is co-owned, there are rules governing sharing it with others (we usually expect the co-owner to act according to our original rule; however, these rules can be dynamic and implicit or explicit); (6) Because we often don’t explicitly agree upon co-ownership rules, we can end up with boundary turbulence – disruptions in the way co-owners manage the flow of information to third parties.</a:t>
            </a:r>
            <a:endParaRPr lang="en-ZA" dirty="0"/>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12</a:t>
            </a:fld>
            <a:endParaRPr lang="en-US"/>
          </a:p>
        </p:txBody>
      </p:sp>
    </p:spTree>
    <p:extLst>
      <p:ext uri="{BB962C8B-B14F-4D97-AF65-F5344CB8AC3E}">
        <p14:creationId xmlns:p14="http://schemas.microsoft.com/office/powerpoint/2010/main" val="3894252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Particularly appropriate discipline to use when analysing the concept of privacy – allows one to appreciate the key trade-offs in policy toward privacy.</a:t>
            </a:r>
          </a:p>
          <a:p>
            <a:pPr marL="0" indent="0">
              <a:buFont typeface="Arial" pitchFamily="34" charset="0"/>
              <a:buNone/>
            </a:pPr>
            <a:endParaRPr lang="en-ZA" dirty="0" smtClean="0"/>
          </a:p>
          <a:p>
            <a:pPr marL="0" indent="0">
              <a:buFont typeface="Arial" pitchFamily="34" charset="0"/>
              <a:buNone/>
            </a:pPr>
            <a:r>
              <a:rPr lang="en-ZA" dirty="0" smtClean="0"/>
              <a:t>“Chicago School” of thought contends that privacy should be treated as any other good: a “free market” approach should be applied to it and this market will be efficient. In a free market, more information is better, provided it is obtained without cost. Thus privacy is generally considered inefficient.</a:t>
            </a:r>
          </a:p>
          <a:p>
            <a:pPr marL="0" indent="0">
              <a:buFont typeface="Arial" pitchFamily="34" charset="0"/>
              <a:buNone/>
            </a:pPr>
            <a:r>
              <a:rPr lang="en-ZA" dirty="0" smtClean="0"/>
              <a:t>Proponents of the approach are opposed to government regulation as it stops information flows that will lead to economic efficiency.</a:t>
            </a:r>
          </a:p>
          <a:p>
            <a:pPr marL="0" indent="0">
              <a:buFont typeface="Arial" pitchFamily="34" charset="0"/>
              <a:buNone/>
            </a:pPr>
            <a:endParaRPr lang="en-ZA" dirty="0" smtClean="0"/>
          </a:p>
          <a:p>
            <a:pPr marL="0" indent="0">
              <a:buFont typeface="Arial" pitchFamily="34" charset="0"/>
              <a:buNone/>
            </a:pPr>
            <a:r>
              <a:rPr lang="en-ZA" dirty="0" smtClean="0"/>
              <a:t>Several reasons why this approach may not work efficiently:</a:t>
            </a:r>
          </a:p>
          <a:p>
            <a:pPr marL="0" indent="0">
              <a:buFont typeface="Arial" pitchFamily="34" charset="0"/>
              <a:buNone/>
            </a:pPr>
            <a:r>
              <a:rPr lang="en-ZA" dirty="0" smtClean="0"/>
              <a:t>* Perfect information may destroy markets based on risk and asymmetric information (e.g., health insurance).</a:t>
            </a:r>
          </a:p>
          <a:p>
            <a:pPr marL="0" indent="0">
              <a:buFont typeface="Arial" pitchFamily="34" charset="0"/>
              <a:buNone/>
            </a:pPr>
            <a:r>
              <a:rPr lang="en-ZA" dirty="0" smtClean="0"/>
              <a:t>* </a:t>
            </a:r>
            <a:r>
              <a:rPr lang="en-ZA" dirty="0" smtClean="0"/>
              <a:t>The argument only works when sellers have perfect information about consumers, for less than perfect information can affect efficiency.</a:t>
            </a:r>
          </a:p>
          <a:p>
            <a:pPr marL="0" indent="0">
              <a:buFont typeface="Arial" pitchFamily="34" charset="0"/>
              <a:buNone/>
            </a:pPr>
            <a:r>
              <a:rPr lang="en-ZA" dirty="0" smtClean="0"/>
              <a:t>* </a:t>
            </a:r>
            <a:r>
              <a:rPr lang="en-ZA" dirty="0" smtClean="0"/>
              <a:t>It overlooks the fact that resources must be used in order to collect personal information and the collection may have negative consequences for consumer welfare.</a:t>
            </a:r>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13</a:t>
            </a:fld>
            <a:endParaRPr lang="en-US"/>
          </a:p>
        </p:txBody>
      </p:sp>
    </p:spTree>
    <p:extLst>
      <p:ext uri="{BB962C8B-B14F-4D97-AF65-F5344CB8AC3E}">
        <p14:creationId xmlns:p14="http://schemas.microsoft.com/office/powerpoint/2010/main" val="4168724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A person has privacy in a particular situation if they are protected from intrusion, interference and information access by others.</a:t>
            </a:r>
          </a:p>
          <a:p>
            <a:pPr marL="0" indent="0">
              <a:buFont typeface="Arial" pitchFamily="34" charset="0"/>
              <a:buNone/>
            </a:pPr>
            <a:endParaRPr lang="en-ZA" dirty="0" smtClean="0"/>
          </a:p>
          <a:p>
            <a:pPr marL="0" indent="0">
              <a:buFont typeface="Arial" pitchFamily="34" charset="0"/>
              <a:buNone/>
            </a:pPr>
            <a:r>
              <a:rPr lang="en-ZA" dirty="0" smtClean="0"/>
              <a:t>Emphasises the importance of setting up zones that allow individuals to limit the access others have to their information.</a:t>
            </a:r>
            <a:endParaRPr lang="en-ZA" baseline="0" dirty="0" smtClean="0"/>
          </a:p>
          <a:p>
            <a:pPr marL="0" indent="0">
              <a:buFont typeface="Arial" pitchFamily="34" charset="0"/>
              <a:buNone/>
            </a:pPr>
            <a:endParaRPr lang="en-ZA" baseline="0" dirty="0" smtClean="0"/>
          </a:p>
          <a:p>
            <a:pPr marL="0" indent="0">
              <a:buFont typeface="Arial" pitchFamily="34" charset="0"/>
              <a:buNone/>
            </a:pPr>
            <a:r>
              <a:rPr lang="en-ZA" dirty="0" smtClean="0"/>
              <a:t>Also recognises the importance of individual control. However, it does not build the concept of control into the definition of privacy, nor does it require that individuals have full or absolute control over their personal information in order to have privacy; instead, only limited controls are needed to manage one’s privacy.</a:t>
            </a:r>
          </a:p>
          <a:p>
            <a:pPr marL="0" indent="0">
              <a:buFont typeface="Arial" pitchFamily="34" charset="0"/>
              <a:buNone/>
            </a:pPr>
            <a:endParaRPr lang="en-ZA" dirty="0" smtClean="0"/>
          </a:p>
          <a:p>
            <a:pPr marL="0" indent="0">
              <a:buFont typeface="Arial" pitchFamily="34" charset="0"/>
              <a:buNone/>
            </a:pPr>
            <a:r>
              <a:rPr lang="en-ZA" dirty="0" smtClean="0"/>
              <a:t>Specifically, the individual has control over choice, consent and correction: they need to be able to choose situations that offer others the level of access they desire – for example, to choose to waive the right to restrict others from accessing certain kinds of information about them – and they need to be able to access their information and correct it if necessary.</a:t>
            </a:r>
          </a:p>
          <a:p>
            <a:endParaRPr lang="en-ZA" dirty="0" smtClean="0"/>
          </a:p>
          <a:p>
            <a:r>
              <a:rPr lang="en-ZA" dirty="0" smtClean="0"/>
              <a:t>These are only a few of many theories on privacy.</a:t>
            </a:r>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14</a:t>
            </a:fld>
            <a:endParaRPr lang="en-US"/>
          </a:p>
        </p:txBody>
      </p:sp>
    </p:spTree>
    <p:extLst>
      <p:ext uri="{BB962C8B-B14F-4D97-AF65-F5344CB8AC3E}">
        <p14:creationId xmlns:p14="http://schemas.microsoft.com/office/powerpoint/2010/main" val="75778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Ensuring privacy is a complex decision-making process and may differ from one individual or instance to another. A variety of issues influence decisions regarding privacy and can lead to inconsistencies and contradictions.</a:t>
            </a:r>
          </a:p>
          <a:p>
            <a:pPr marL="0" indent="0">
              <a:buFont typeface="Arial" pitchFamily="34" charset="0"/>
              <a:buNone/>
            </a:pPr>
            <a:endParaRPr lang="en-ZA" dirty="0" smtClean="0"/>
          </a:p>
          <a:p>
            <a:pPr marL="0" indent="0">
              <a:buFont typeface="Arial" pitchFamily="34" charset="0"/>
              <a:buNone/>
            </a:pPr>
            <a:r>
              <a:rPr lang="en-ZA" dirty="0" smtClean="0"/>
              <a:t>Specifically, individuals will face three problems: incomplete information, bounded rationality and psychological distortions.</a:t>
            </a:r>
          </a:p>
          <a:p>
            <a:endParaRPr lang="en-ZA" dirty="0"/>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15</a:t>
            </a:fld>
            <a:endParaRPr lang="en-US"/>
          </a:p>
        </p:txBody>
      </p:sp>
    </p:spTree>
    <p:extLst>
      <p:ext uri="{BB962C8B-B14F-4D97-AF65-F5344CB8AC3E}">
        <p14:creationId xmlns:p14="http://schemas.microsoft.com/office/powerpoint/2010/main" val="1701662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This is where the different parties involved in a transaction don’t have the same information about it and may be uncertain about certain parts of it.</a:t>
            </a:r>
          </a:p>
          <a:p>
            <a:pPr marL="0" indent="0">
              <a:buFont typeface="Arial" pitchFamily="34" charset="0"/>
              <a:buNone/>
            </a:pPr>
            <a:endParaRPr lang="en-ZA" dirty="0" smtClean="0"/>
          </a:p>
          <a:p>
            <a:pPr marL="0" indent="0">
              <a:buFont typeface="Arial" pitchFamily="34" charset="0"/>
              <a:buNone/>
            </a:pPr>
            <a:r>
              <a:rPr lang="en-ZA" dirty="0" smtClean="0"/>
              <a:t>Privacy intrusion and protection are often bundled with other goods and services, and so it can be difficult to get specific information on privacy.</a:t>
            </a:r>
          </a:p>
          <a:p>
            <a:pPr marL="0" indent="0">
              <a:buFont typeface="Arial" pitchFamily="34" charset="0"/>
              <a:buNone/>
            </a:pPr>
            <a:endParaRPr lang="en-ZA" dirty="0" smtClean="0"/>
          </a:p>
          <a:p>
            <a:pPr marL="0" indent="0">
              <a:buFont typeface="Arial" pitchFamily="34" charset="0"/>
              <a:buNone/>
            </a:pPr>
            <a:r>
              <a:rPr lang="en-ZA" dirty="0" smtClean="0"/>
              <a:t>Incomplete information makes it difficult to perform a cost-benefit analysis when making a decision.</a:t>
            </a:r>
          </a:p>
          <a:p>
            <a:endParaRPr lang="en-ZA" dirty="0"/>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16</a:t>
            </a:fld>
            <a:endParaRPr lang="en-US"/>
          </a:p>
        </p:txBody>
      </p:sp>
    </p:spTree>
    <p:extLst>
      <p:ext uri="{BB962C8B-B14F-4D97-AF65-F5344CB8AC3E}">
        <p14:creationId xmlns:p14="http://schemas.microsoft.com/office/powerpoint/2010/main" val="3861157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Refers to the fact that it is extremely difficult to evaluate all the information we are given about a privacy-sensitive situation and calculate the magnitude of payoffs that come with different actions.</a:t>
            </a:r>
            <a:r>
              <a:rPr lang="en-ZA" baseline="0" dirty="0" smtClean="0"/>
              <a:t> </a:t>
            </a:r>
            <a:r>
              <a:rPr lang="en-ZA" dirty="0" smtClean="0"/>
              <a:t>We particularly struggle to weigh up probabilities.</a:t>
            </a:r>
          </a:p>
          <a:p>
            <a:pPr marL="0" indent="0">
              <a:buFont typeface="Arial" pitchFamily="34" charset="0"/>
              <a:buNone/>
            </a:pPr>
            <a:endParaRPr lang="en-ZA" dirty="0" smtClean="0"/>
          </a:p>
          <a:p>
            <a:pPr marL="0" indent="0">
              <a:buFont typeface="Arial" pitchFamily="34" charset="0"/>
              <a:buNone/>
            </a:pPr>
            <a:r>
              <a:rPr lang="en-ZA" dirty="0" smtClean="0"/>
              <a:t>The “rational man” used in economics is assumed to always be rational and have the ability to process all information; in reality, people do not work this way.</a:t>
            </a:r>
          </a:p>
          <a:p>
            <a:pPr marL="0" indent="0">
              <a:buFont typeface="Arial" pitchFamily="34" charset="0"/>
              <a:buNone/>
            </a:pPr>
            <a:endParaRPr lang="en-ZA" dirty="0" smtClean="0"/>
          </a:p>
          <a:p>
            <a:pPr marL="0" indent="0">
              <a:buFont typeface="Arial" pitchFamily="34" charset="0"/>
              <a:buNone/>
            </a:pPr>
            <a:r>
              <a:rPr lang="en-ZA" dirty="0" smtClean="0"/>
              <a:t>Often payoffs may only be determined through actual experience. In addition, many probability values may be almost entirely subjective.</a:t>
            </a:r>
          </a:p>
          <a:p>
            <a:endParaRPr lang="en-ZA" dirty="0"/>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17</a:t>
            </a:fld>
            <a:endParaRPr lang="en-US"/>
          </a:p>
        </p:txBody>
      </p:sp>
    </p:spTree>
    <p:extLst>
      <p:ext uri="{BB962C8B-B14F-4D97-AF65-F5344CB8AC3E}">
        <p14:creationId xmlns:p14="http://schemas.microsoft.com/office/powerpoint/2010/main" val="1704563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Even if an individual has access to complete information and could process all of it, they may still find it difficult to follow a rational strategy because of psychological distortions that influence their thinking.</a:t>
            </a:r>
          </a:p>
          <a:p>
            <a:pPr marL="0" indent="0">
              <a:buFont typeface="Arial" pitchFamily="34" charset="0"/>
              <a:buNone/>
            </a:pPr>
            <a:endParaRPr lang="en-ZA" dirty="0" smtClean="0"/>
          </a:p>
          <a:p>
            <a:pPr marL="0" indent="0">
              <a:buFont typeface="Arial" pitchFamily="34" charset="0"/>
              <a:buNone/>
            </a:pPr>
            <a:r>
              <a:rPr lang="en-ZA" dirty="0" smtClean="0"/>
              <a:t>There are numerous types of distortions: tendency to under-insure against certain risks;</a:t>
            </a:r>
            <a:r>
              <a:rPr lang="en-ZA" baseline="0" dirty="0" smtClean="0"/>
              <a:t> i</a:t>
            </a:r>
            <a:r>
              <a:rPr lang="en-ZA" dirty="0" smtClean="0"/>
              <a:t>ndividuals are often loss adverse: prefer to avoid a loss than acquire a gain;</a:t>
            </a:r>
            <a:r>
              <a:rPr lang="en-ZA" baseline="0" dirty="0" smtClean="0"/>
              <a:t> o</a:t>
            </a:r>
            <a:r>
              <a:rPr lang="en-ZA" dirty="0" smtClean="0"/>
              <a:t>ptimism bias: incorrectly perceive their risks to be lower than those of others in a similar situation.</a:t>
            </a:r>
          </a:p>
          <a:p>
            <a:pPr marL="0" lvl="0" indent="0">
              <a:buFont typeface="Arial" pitchFamily="34" charset="0"/>
              <a:buNone/>
            </a:pPr>
            <a:endParaRPr lang="en-ZA" dirty="0" smtClean="0"/>
          </a:p>
          <a:p>
            <a:pPr marL="0" lvl="0" indent="0">
              <a:buFont typeface="Arial" pitchFamily="34" charset="0"/>
              <a:buNone/>
            </a:pPr>
            <a:r>
              <a:rPr lang="en-ZA" dirty="0" smtClean="0"/>
              <a:t>So, whenever an individual has to make a decision about privacy, they rarely have all the information they need to make an informed choice. But even if they did, it is unlikely they would be able to process all of it – and even if they could, they may well not make a rational decision. The result is that we tend to use simplified models when making privacy decisions.</a:t>
            </a:r>
          </a:p>
          <a:p>
            <a:pPr marL="171450" lvl="0" indent="-171450">
              <a:buFont typeface="Arial" pitchFamily="34" charset="0"/>
              <a:buChar char="•"/>
            </a:pPr>
            <a:endParaRPr lang="en-ZA" dirty="0" smtClean="0"/>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18</a:t>
            </a:fld>
            <a:endParaRPr lang="en-US"/>
          </a:p>
        </p:txBody>
      </p:sp>
    </p:spTree>
    <p:extLst>
      <p:ext uri="{BB962C8B-B14F-4D97-AF65-F5344CB8AC3E}">
        <p14:creationId xmlns:p14="http://schemas.microsoft.com/office/powerpoint/2010/main" val="2833922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Websites track their visitors’ behaviour and interaction with the sites using cookies, server-side logging and clickstream data, which record what a user clicks on while using the site. Search behaviour is also often recorded. Using this information, websites can profile visitors.</a:t>
            </a:r>
          </a:p>
          <a:p>
            <a:pPr marL="0" indent="0">
              <a:buFont typeface="Arial" pitchFamily="34" charset="0"/>
              <a:buNone/>
            </a:pPr>
            <a:endParaRPr lang="en-ZA" dirty="0" smtClean="0"/>
          </a:p>
          <a:p>
            <a:pPr marL="0" indent="0">
              <a:buFont typeface="Arial" pitchFamily="34" charset="0"/>
              <a:buNone/>
            </a:pPr>
            <a:r>
              <a:rPr lang="en-ZA" dirty="0" smtClean="0"/>
              <a:t>This profiling can be used to better serve consumers by identifying their needs and save expense for sellers – for example, targeted advertising, where consumers are shown adverts about goods they would actually be interested in.</a:t>
            </a:r>
          </a:p>
          <a:p>
            <a:pPr marL="0" indent="0">
              <a:buFont typeface="Arial" pitchFamily="34" charset="0"/>
              <a:buNone/>
            </a:pPr>
            <a:endParaRPr lang="en-ZA" dirty="0" smtClean="0"/>
          </a:p>
          <a:p>
            <a:pPr marL="0" indent="0">
              <a:buFont typeface="Arial" pitchFamily="34" charset="0"/>
              <a:buNone/>
            </a:pPr>
            <a:r>
              <a:rPr lang="en-ZA" dirty="0" smtClean="0"/>
              <a:t>But this information can also be used to institute price discrimination. Given the power of computer systems and the speed of networks today, customers can be offered prices, coupons and recommendations personalised for them and in real-time.</a:t>
            </a:r>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20</a:t>
            </a:fld>
            <a:endParaRPr lang="en-US"/>
          </a:p>
        </p:txBody>
      </p:sp>
    </p:spTree>
    <p:extLst>
      <p:ext uri="{BB962C8B-B14F-4D97-AF65-F5344CB8AC3E}">
        <p14:creationId xmlns:p14="http://schemas.microsoft.com/office/powerpoint/2010/main" val="1510344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Increasingly, organisations sell customer information to third parties – for example, TiVo tracks the viewing habits of individuals and sells this information to Nielsen Media, which uses it to determine viewer numbers for programmes. This is called secondary use of information.</a:t>
            </a:r>
          </a:p>
          <a:p>
            <a:pPr marL="171450" indent="-171450">
              <a:buFont typeface="Arial" pitchFamily="34" charset="0"/>
              <a:buChar char="•"/>
            </a:pPr>
            <a:endParaRPr lang="en-ZA" dirty="0" smtClean="0"/>
          </a:p>
          <a:p>
            <a:pPr marL="0" indent="0">
              <a:buFont typeface="Arial" pitchFamily="34" charset="0"/>
              <a:buNone/>
            </a:pPr>
            <a:r>
              <a:rPr lang="en-ZA" dirty="0" smtClean="0"/>
              <a:t>The issue is that while the buyer and seller have incentives that are more or less aligned, the incentives of the seller and third party are not so well aligned. An example of this is the sale of a mailing list, something that often leads to spam.</a:t>
            </a:r>
          </a:p>
          <a:p>
            <a:pPr marL="0" indent="0">
              <a:buFont typeface="Arial" pitchFamily="34" charset="0"/>
              <a:buNone/>
            </a:pPr>
            <a:endParaRPr lang="en-ZA" dirty="0" smtClean="0"/>
          </a:p>
          <a:p>
            <a:pPr marL="0" indent="0">
              <a:buFont typeface="Arial" pitchFamily="34" charset="0"/>
              <a:buNone/>
            </a:pPr>
            <a:r>
              <a:rPr lang="en-ZA" dirty="0" smtClean="0"/>
              <a:t>One method of dealing with this issue is to assign property rights in personal information to individuals, but then allow contracts to be written to allow and control use of their information. But property rights come with issues, such as how does one value such a right?</a:t>
            </a:r>
          </a:p>
          <a:p>
            <a:pPr marL="0" indent="0">
              <a:buFont typeface="Arial" pitchFamily="34" charset="0"/>
              <a:buNone/>
            </a:pPr>
            <a:endParaRPr lang="en-ZA" dirty="0" smtClean="0"/>
          </a:p>
          <a:p>
            <a:pPr marL="0" indent="0">
              <a:buFont typeface="Arial" pitchFamily="34" charset="0"/>
              <a:buNone/>
            </a:pPr>
            <a:r>
              <a:rPr lang="en-ZA" dirty="0" smtClean="0"/>
              <a:t>Another approach is the use of opt-in and opt-out systems, where an individual must explicitly give or deny someone permission to collect their data.</a:t>
            </a:r>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21</a:t>
            </a:fld>
            <a:endParaRPr lang="en-US"/>
          </a:p>
        </p:txBody>
      </p:sp>
    </p:spTree>
    <p:extLst>
      <p:ext uri="{BB962C8B-B14F-4D97-AF65-F5344CB8AC3E}">
        <p14:creationId xmlns:p14="http://schemas.microsoft.com/office/powerpoint/2010/main" val="71231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sz="1200" kern="1200" dirty="0" smtClean="0">
                <a:solidFill>
                  <a:schemeClr val="tx1"/>
                </a:solidFill>
                <a:effectLst/>
                <a:latin typeface="Arial" charset="0"/>
                <a:ea typeface="+mn-ea"/>
                <a:cs typeface="+mn-cs"/>
              </a:rPr>
              <a:t>It’s an ever-evolving concept that is often influenced by political and technological features of the society’s environment</a:t>
            </a:r>
            <a:endParaRPr lang="en-ZA" dirty="0" smtClean="0"/>
          </a:p>
          <a:p>
            <a:pPr marL="171450" indent="-171450">
              <a:buFont typeface="Arial" pitchFamily="34" charset="0"/>
              <a:buChar char="•"/>
            </a:pPr>
            <a:endParaRPr lang="en-ZA" dirty="0" smtClean="0"/>
          </a:p>
          <a:p>
            <a:endParaRPr lang="en-ZA" dirty="0"/>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2</a:t>
            </a:fld>
            <a:endParaRPr lang="en-US"/>
          </a:p>
        </p:txBody>
      </p:sp>
    </p:spTree>
    <p:extLst>
      <p:ext uri="{BB962C8B-B14F-4D97-AF65-F5344CB8AC3E}">
        <p14:creationId xmlns:p14="http://schemas.microsoft.com/office/powerpoint/2010/main" val="375114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Identity theft is made possible by the nature of modern payment systems. Sellers are willing to offer goods and services to individuals they don’t know in exchange for the promise to pay. This promise must be backed up a specific account or credit history, which is linked to the individual through data. If someone is able to acquire enough of this data, they can forge the link.</a:t>
            </a:r>
          </a:p>
          <a:p>
            <a:pPr marL="0" indent="0">
              <a:buFont typeface="Arial" pitchFamily="34" charset="0"/>
              <a:buNone/>
            </a:pPr>
            <a:endParaRPr lang="en-ZA" dirty="0" smtClean="0"/>
          </a:p>
          <a:p>
            <a:pPr marL="0" indent="0">
              <a:buFont typeface="Arial" pitchFamily="34" charset="0"/>
              <a:buNone/>
            </a:pPr>
            <a:r>
              <a:rPr lang="en-ZA" dirty="0" smtClean="0"/>
              <a:t>While such anonymous transactions have been available for decades through the use of credit cards, trade has become more dependent on ready access to consumer data. For businesses, the costs of storing and transmitting data have dropped dramatically over time, making it easier to confirm identities and fight fraud, but at the same time this increase in data transmission and flow make identity theft more appealing.</a:t>
            </a:r>
          </a:p>
          <a:p>
            <a:pPr marL="0" indent="0">
              <a:buFont typeface="Arial" pitchFamily="34" charset="0"/>
              <a:buNone/>
            </a:pPr>
            <a:endParaRPr lang="en-ZA" dirty="0" smtClean="0"/>
          </a:p>
          <a:p>
            <a:pPr marL="0" indent="0">
              <a:buFont typeface="Arial" pitchFamily="34" charset="0"/>
              <a:buNone/>
            </a:pPr>
            <a:r>
              <a:rPr lang="en-ZA" dirty="0" smtClean="0"/>
              <a:t>Identity theft can result in a range of issues, from existing accounts and credit cards being exploited, to misrepresentation (for example, one person posing as another when renting a car), to new accounts being opened in one’s name. Often a consumer is not aware of a problem until they apply for credit, check their credit report or receive an account. They then have to expend time, effort and often money to rectify the problem.</a:t>
            </a:r>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22</a:t>
            </a:fld>
            <a:endParaRPr lang="en-US"/>
          </a:p>
        </p:txBody>
      </p:sp>
    </p:spTree>
    <p:extLst>
      <p:ext uri="{BB962C8B-B14F-4D97-AF65-F5344CB8AC3E}">
        <p14:creationId xmlns:p14="http://schemas.microsoft.com/office/powerpoint/2010/main" val="1820692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In recent months, there have been numerous attacks on large databases containing personal information. In April, Sony’s PlayStation Network database holding details of its 70 million users was breached. Sony was targeted again in June: this time the private details of one million people who had entered competitions on SonyPictures.com were taken and published on the Internet.</a:t>
            </a:r>
          </a:p>
          <a:p>
            <a:pPr marL="0" indent="0">
              <a:buFont typeface="Arial" pitchFamily="34" charset="0"/>
              <a:buNone/>
            </a:pPr>
            <a:endParaRPr lang="en-ZA" dirty="0" smtClean="0"/>
          </a:p>
          <a:p>
            <a:pPr marL="0" indent="0">
              <a:buFont typeface="Arial" pitchFamily="34" charset="0"/>
              <a:buNone/>
            </a:pPr>
            <a:r>
              <a:rPr lang="en-ZA" dirty="0" smtClean="0"/>
              <a:t>Data breaches such as these are occurring with increasing frequency. This data can be used in a variety of ways, including being sold to spammers and to perpetrate identity theft.</a:t>
            </a:r>
          </a:p>
          <a:p>
            <a:pPr marL="0" indent="0">
              <a:buFont typeface="Arial" pitchFamily="34" charset="0"/>
              <a:buNone/>
            </a:pPr>
            <a:endParaRPr lang="en-ZA" dirty="0" smtClean="0"/>
          </a:p>
          <a:p>
            <a:pPr marL="0" indent="0">
              <a:buFont typeface="Arial" pitchFamily="34" charset="0"/>
              <a:buNone/>
            </a:pPr>
            <a:r>
              <a:rPr lang="en-ZA" dirty="0" smtClean="0"/>
              <a:t>Breach disclosure has become an important topic for discussion, and in many countries regulation has been implemented to make it mandatory to notify individuals when their personal information has been acquired by an unauthorised party. These laws are intended to have two effects: incentivise firms to invest in counter-measures and help individuals affected by a breach to mitigate the effect of it.</a:t>
            </a:r>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23</a:t>
            </a:fld>
            <a:endParaRPr lang="en-US"/>
          </a:p>
        </p:txBody>
      </p:sp>
    </p:spTree>
    <p:extLst>
      <p:ext uri="{BB962C8B-B14F-4D97-AF65-F5344CB8AC3E}">
        <p14:creationId xmlns:p14="http://schemas.microsoft.com/office/powerpoint/2010/main" val="2848608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The concept of privacy has transformed and evolved over time and in today’s information age, the privacy of personal information has become of paramount importance. We all face the simultaneous need to maintain privacy and reveal personal information in order to interact socially and form relationships.</a:t>
            </a:r>
          </a:p>
          <a:p>
            <a:pPr marL="171450" indent="-171450">
              <a:buFont typeface="Arial" pitchFamily="34" charset="0"/>
              <a:buChar char="•"/>
            </a:pPr>
            <a:endParaRPr lang="en-ZA" dirty="0" smtClean="0"/>
          </a:p>
          <a:p>
            <a:pPr marL="0" indent="0">
              <a:buFont typeface="Arial" pitchFamily="34" charset="0"/>
              <a:buNone/>
            </a:pPr>
            <a:r>
              <a:rPr lang="en-ZA" dirty="0" smtClean="0"/>
              <a:t>Informational privacy is essentially about having control over one’s personal information and being able to limit, as we see fit and depending on the situation, the access others have to it. Amongst other things, this can affect how this data is stored and communicated in telephonic and digital systems.</a:t>
            </a:r>
          </a:p>
          <a:p>
            <a:pPr marL="0" indent="0">
              <a:buFont typeface="Arial" pitchFamily="34" charset="0"/>
              <a:buNone/>
            </a:pPr>
            <a:endParaRPr lang="en-ZA" dirty="0" smtClean="0"/>
          </a:p>
          <a:p>
            <a:pPr marL="0" indent="0">
              <a:buFont typeface="Arial" pitchFamily="34" charset="0"/>
              <a:buNone/>
            </a:pPr>
            <a:r>
              <a:rPr lang="en-ZA" dirty="0" smtClean="0"/>
              <a:t>There are numerous theories regarding the nature and manifestation of privacy</a:t>
            </a:r>
            <a:r>
              <a:rPr lang="en-ZA" baseline="0" dirty="0" smtClean="0"/>
              <a:t> (looked at </a:t>
            </a:r>
            <a:r>
              <a:rPr lang="en-ZA" dirty="0" smtClean="0"/>
              <a:t>Westin, Altman and </a:t>
            </a:r>
            <a:r>
              <a:rPr lang="en-ZA" dirty="0" err="1" smtClean="0"/>
              <a:t>Petronio</a:t>
            </a:r>
            <a:r>
              <a:rPr lang="en-ZA" dirty="0" smtClean="0"/>
              <a:t>; economic “free market” theory; Restricted Access/Limited Control theory)</a:t>
            </a:r>
            <a:endParaRPr lang="en-ZA" dirty="0" smtClean="0"/>
          </a:p>
          <a:p>
            <a:pPr marL="0" indent="0">
              <a:buFont typeface="Arial" pitchFamily="34" charset="0"/>
              <a:buNone/>
            </a:pPr>
            <a:endParaRPr lang="en-ZA" dirty="0" smtClean="0"/>
          </a:p>
          <a:p>
            <a:pPr marL="0" indent="0">
              <a:buFont typeface="Arial" pitchFamily="34" charset="0"/>
              <a:buNone/>
            </a:pPr>
            <a:r>
              <a:rPr lang="en-ZA" dirty="0" smtClean="0"/>
              <a:t>Making decisions about privacy, its implementation and its impact is not a straight-forward process: it involves a variety of issues to do with incomplete information, bounded rationality and psychological distortions. These affect the thinking of even the most sophisticated and rational of individuals and can lead to inconsistencies and contradictions in decision-making.</a:t>
            </a:r>
          </a:p>
          <a:p>
            <a:pPr marL="0" indent="0">
              <a:buFont typeface="Arial" pitchFamily="34" charset="0"/>
              <a:buNone/>
            </a:pPr>
            <a:endParaRPr lang="en-ZA" dirty="0" smtClean="0"/>
          </a:p>
          <a:p>
            <a:pPr marL="0" indent="0">
              <a:buFont typeface="Arial" pitchFamily="34" charset="0"/>
              <a:buNone/>
            </a:pPr>
            <a:r>
              <a:rPr lang="en-ZA" dirty="0" smtClean="0"/>
              <a:t>There are numerous complexities surrounding informational privacy and we looked at a selection of them: profiling of customers; secondary use of information by third parties – spam being a particular worry here; identity theft; data breaches.</a:t>
            </a:r>
          </a:p>
          <a:p>
            <a:pPr marL="171450" indent="-171450">
              <a:buFont typeface="Arial" pitchFamily="34" charset="0"/>
              <a:buChar char="•"/>
            </a:pPr>
            <a:endParaRPr lang="en-ZA" dirty="0" smtClean="0"/>
          </a:p>
          <a:p>
            <a:pPr marL="0" indent="0">
              <a:buFont typeface="Arial" pitchFamily="34" charset="0"/>
              <a:buNone/>
            </a:pPr>
            <a:r>
              <a:rPr lang="en-ZA" dirty="0" smtClean="0"/>
              <a:t>To conclude, informational privacy is an important and complex issue that affects the lives of everyone in our information-orientated society. And as society and technology progress, inevitably it is going to become more complex and as such require on-going thought, research and intellectual engagement.</a:t>
            </a:r>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24</a:t>
            </a:fld>
            <a:endParaRPr lang="en-US"/>
          </a:p>
        </p:txBody>
      </p:sp>
    </p:spTree>
    <p:extLst>
      <p:ext uri="{BB962C8B-B14F-4D97-AF65-F5344CB8AC3E}">
        <p14:creationId xmlns:p14="http://schemas.microsoft.com/office/powerpoint/2010/main" val="2628538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Arial" charset="0"/>
                <a:ea typeface="+mn-ea"/>
                <a:cs typeface="+mn-cs"/>
              </a:rPr>
              <a:t>Through an on-going consideration of the nature and implementation of informational privacy we will seek to find the right balance between the demands of the individual and the society in which we live.</a:t>
            </a:r>
            <a:endParaRPr lang="en-ZA" dirty="0"/>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25</a:t>
            </a:fld>
            <a:endParaRPr lang="en-US"/>
          </a:p>
        </p:txBody>
      </p:sp>
    </p:spTree>
    <p:extLst>
      <p:ext uri="{BB962C8B-B14F-4D97-AF65-F5344CB8AC3E}">
        <p14:creationId xmlns:p14="http://schemas.microsoft.com/office/powerpoint/2010/main" val="3042101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In 1890, Warren &amp; Brandeis defined it as “the right to be let alone”.</a:t>
            </a:r>
          </a:p>
          <a:p>
            <a:pPr marL="0" indent="0">
              <a:buFont typeface="Arial" pitchFamily="34" charset="0"/>
              <a:buNone/>
            </a:pPr>
            <a:endParaRPr lang="en-ZA" dirty="0" smtClean="0"/>
          </a:p>
          <a:p>
            <a:pPr marL="0" indent="0">
              <a:buFont typeface="Arial" pitchFamily="34" charset="0"/>
              <a:buNone/>
            </a:pPr>
            <a:r>
              <a:rPr lang="en-ZA" dirty="0" smtClean="0"/>
              <a:t>At that time, newspapers were the threat: they were publishing photographs of and statements by individuals without their consent.</a:t>
            </a:r>
          </a:p>
          <a:p>
            <a:pPr marL="0" indent="0">
              <a:buFont typeface="Arial" pitchFamily="34" charset="0"/>
              <a:buNone/>
            </a:pPr>
            <a:endParaRPr lang="en-ZA" dirty="0" smtClean="0"/>
          </a:p>
          <a:p>
            <a:pPr marL="0" indent="0">
              <a:buFont typeface="Arial" pitchFamily="34" charset="0"/>
              <a:buNone/>
            </a:pPr>
            <a:r>
              <a:rPr lang="en-ZA" dirty="0" smtClean="0"/>
              <a:t>Today, information technology is seen as the danger</a:t>
            </a:r>
            <a:endParaRPr lang="en-ZA" dirty="0"/>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3</a:t>
            </a:fld>
            <a:endParaRPr lang="en-US"/>
          </a:p>
        </p:txBody>
      </p:sp>
    </p:spTree>
    <p:extLst>
      <p:ext uri="{BB962C8B-B14F-4D97-AF65-F5344CB8AC3E}">
        <p14:creationId xmlns:p14="http://schemas.microsoft.com/office/powerpoint/2010/main" val="30980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smtClean="0"/>
              <a:t>Tavani</a:t>
            </a:r>
            <a:r>
              <a:rPr lang="en-ZA" dirty="0" smtClean="0"/>
              <a:t> lists four views of privacy:</a:t>
            </a:r>
          </a:p>
          <a:p>
            <a:pPr marL="0" indent="0">
              <a:buFont typeface="Arial" pitchFamily="34" charset="0"/>
              <a:buNone/>
            </a:pPr>
            <a:endParaRPr lang="en-ZA" dirty="0" smtClean="0"/>
          </a:p>
          <a:p>
            <a:pPr marL="0" indent="0">
              <a:buFont typeface="Arial" pitchFamily="34" charset="0"/>
              <a:buNone/>
            </a:pPr>
            <a:r>
              <a:rPr lang="en-ZA" dirty="0" smtClean="0"/>
              <a:t>Accessibility privacy, also called physical privacy – freedom from intrusion into one’s physical space.</a:t>
            </a:r>
          </a:p>
          <a:p>
            <a:pPr marL="0" indent="0">
              <a:buFont typeface="Arial" pitchFamily="34" charset="0"/>
              <a:buNone/>
            </a:pPr>
            <a:endParaRPr lang="en-ZA" dirty="0" smtClean="0"/>
          </a:p>
          <a:p>
            <a:pPr marL="0" indent="0">
              <a:buFont typeface="Arial" pitchFamily="34" charset="0"/>
              <a:buNone/>
            </a:pPr>
            <a:r>
              <a:rPr lang="en-ZA" dirty="0" smtClean="0"/>
              <a:t>Decisional privacy – freedom from interference with one’s choices.</a:t>
            </a:r>
          </a:p>
          <a:p>
            <a:pPr marL="0" indent="0">
              <a:buFont typeface="Arial" pitchFamily="34" charset="0"/>
              <a:buNone/>
            </a:pPr>
            <a:endParaRPr lang="en-ZA" dirty="0" smtClean="0"/>
          </a:p>
          <a:p>
            <a:pPr marL="0" indent="0">
              <a:buFont typeface="Arial" pitchFamily="34" charset="0"/>
              <a:buNone/>
            </a:pPr>
            <a:r>
              <a:rPr lang="en-ZA" dirty="0" smtClean="0"/>
              <a:t>Psychological privacy, also known as mental privacy – freedom of intrusion upon and interference with one’s thoughts and personal identity.</a:t>
            </a:r>
          </a:p>
          <a:p>
            <a:endParaRPr lang="en-ZA" dirty="0"/>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4</a:t>
            </a:fld>
            <a:endParaRPr lang="en-US"/>
          </a:p>
        </p:txBody>
      </p:sp>
    </p:spTree>
    <p:extLst>
      <p:ext uri="{BB962C8B-B14F-4D97-AF65-F5344CB8AC3E}">
        <p14:creationId xmlns:p14="http://schemas.microsoft.com/office/powerpoint/2010/main" val="281334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ZA" dirty="0" smtClean="0"/>
              <a:t>Having control over and being able to limit access to one’s personal information</a:t>
            </a:r>
          </a:p>
          <a:p>
            <a:pPr marL="0" indent="0">
              <a:buFont typeface="Arial" pitchFamily="34" charset="0"/>
              <a:buNone/>
            </a:pPr>
            <a:endParaRPr lang="en-ZA" dirty="0" smtClean="0"/>
          </a:p>
          <a:p>
            <a:pPr marL="0" indent="0">
              <a:buFont typeface="Arial" pitchFamily="34" charset="0"/>
              <a:buNone/>
            </a:pPr>
            <a:r>
              <a:rPr lang="en-ZA" dirty="0" smtClean="0"/>
              <a:t>In today’s world, we simultaneously seek privacy while having to disclose personal information in order to receive services, such as health care and insurance, and establish friendships.</a:t>
            </a:r>
          </a:p>
          <a:p>
            <a:pPr marL="0" indent="0">
              <a:buFont typeface="Arial" pitchFamily="34" charset="0"/>
              <a:buNone/>
            </a:pPr>
            <a:endParaRPr lang="en-ZA" dirty="0" smtClean="0"/>
          </a:p>
          <a:p>
            <a:pPr marL="0" indent="0">
              <a:buFont typeface="Arial" pitchFamily="34" charset="0"/>
              <a:buNone/>
            </a:pPr>
            <a:r>
              <a:rPr lang="en-ZA" dirty="0" smtClean="0"/>
              <a:t>Online communication and the Social Web have led us into the habit of sharing large amounts of information with great number of people, and yet many of us do not feel threatened when doing so.</a:t>
            </a:r>
          </a:p>
          <a:p>
            <a:endParaRPr lang="en-ZA" dirty="0"/>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5</a:t>
            </a:fld>
            <a:endParaRPr lang="en-US"/>
          </a:p>
        </p:txBody>
      </p:sp>
    </p:spTree>
    <p:extLst>
      <p:ext uri="{BB962C8B-B14F-4D97-AF65-F5344CB8AC3E}">
        <p14:creationId xmlns:p14="http://schemas.microsoft.com/office/powerpoint/2010/main" val="342425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This was truer back in 1993 when this was drawn than it is today.</a:t>
            </a:r>
          </a:p>
          <a:p>
            <a:pPr marL="0" indent="0">
              <a:buFont typeface="Arial" pitchFamily="34" charset="0"/>
              <a:buNone/>
            </a:pPr>
            <a:endParaRPr lang="en-ZA" dirty="0" smtClean="0"/>
          </a:p>
          <a:p>
            <a:pPr marL="0" indent="0">
              <a:buFont typeface="Arial" pitchFamily="34" charset="0"/>
              <a:buNone/>
            </a:pPr>
            <a:r>
              <a:rPr lang="en-ZA" dirty="0" smtClean="0"/>
              <a:t>Today, it’s not unlikely that someone somewhere not only knows he’s a dog, but knows his favourite kind of food, his favourite toy, how he likes to be scratched, and so on.</a:t>
            </a:r>
          </a:p>
          <a:p>
            <a:endParaRPr lang="en-ZA" dirty="0"/>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6</a:t>
            </a:fld>
            <a:endParaRPr lang="en-US"/>
          </a:p>
        </p:txBody>
      </p:sp>
    </p:spTree>
    <p:extLst>
      <p:ext uri="{BB962C8B-B14F-4D97-AF65-F5344CB8AC3E}">
        <p14:creationId xmlns:p14="http://schemas.microsoft.com/office/powerpoint/2010/main" val="3992102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The same technology that allows us to share with others makes it easier than ever to collect vast amounts of data.</a:t>
            </a:r>
          </a:p>
          <a:p>
            <a:pPr marL="0" indent="0">
              <a:buFont typeface="Arial" pitchFamily="34" charset="0"/>
              <a:buNone/>
            </a:pPr>
            <a:endParaRPr lang="en-ZA" dirty="0" smtClean="0"/>
          </a:p>
          <a:p>
            <a:pPr marL="0" indent="0">
              <a:buFont typeface="Arial" pitchFamily="34" charset="0"/>
              <a:buNone/>
            </a:pPr>
            <a:r>
              <a:rPr lang="en-ZA" dirty="0" smtClean="0"/>
              <a:t>Of cause for concern are [the list]</a:t>
            </a:r>
            <a:endParaRPr lang="en-ZA" dirty="0"/>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7</a:t>
            </a:fld>
            <a:endParaRPr lang="en-US"/>
          </a:p>
        </p:txBody>
      </p:sp>
    </p:spTree>
    <p:extLst>
      <p:ext uri="{BB962C8B-B14F-4D97-AF65-F5344CB8AC3E}">
        <p14:creationId xmlns:p14="http://schemas.microsoft.com/office/powerpoint/2010/main" val="3358470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Privacy has been and continues to be analysed from a variety of perspectives – law, medicine, psychology, sociology, political science, and economics.</a:t>
            </a:r>
          </a:p>
          <a:p>
            <a:pPr marL="0" indent="0">
              <a:buFont typeface="Arial" pitchFamily="34" charset="0"/>
              <a:buNone/>
            </a:pPr>
            <a:endParaRPr lang="en-ZA" dirty="0" smtClean="0"/>
          </a:p>
          <a:p>
            <a:pPr marL="0" indent="0">
              <a:buFont typeface="Arial" pitchFamily="34" charset="0"/>
              <a:buNone/>
            </a:pPr>
            <a:r>
              <a:rPr lang="en-ZA" dirty="0" smtClean="0"/>
              <a:t>Will look at three sociological theories, the economic “free market” theory and an informational theory.</a:t>
            </a:r>
            <a:endParaRPr lang="en-ZA" dirty="0"/>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9</a:t>
            </a:fld>
            <a:endParaRPr lang="en-US"/>
          </a:p>
        </p:txBody>
      </p:sp>
    </p:spTree>
    <p:extLst>
      <p:ext uri="{BB962C8B-B14F-4D97-AF65-F5344CB8AC3E}">
        <p14:creationId xmlns:p14="http://schemas.microsoft.com/office/powerpoint/2010/main" val="1575207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ZA" dirty="0" smtClean="0"/>
              <a:t>Westin defines privacy as “the voluntary and temporary withdrawal of a person from the general society through physical or psychological means”.</a:t>
            </a:r>
          </a:p>
          <a:p>
            <a:pPr marL="171450" indent="-171450">
              <a:buFont typeface="Arial" pitchFamily="34" charset="0"/>
              <a:buChar char="•"/>
            </a:pPr>
            <a:endParaRPr lang="en-ZA" dirty="0" smtClean="0"/>
          </a:p>
          <a:p>
            <a:pPr marL="0" indent="0">
              <a:buFont typeface="Arial" pitchFamily="34" charset="0"/>
              <a:buNone/>
            </a:pPr>
            <a:r>
              <a:rPr lang="en-ZA" dirty="0" smtClean="0"/>
              <a:t>People need privacy in order to adjust emotionally to inter-personal interactions, and it is a dynamic process (over time, we regulate it to meet short-term and long-term needs) and a non-monotonic function (it is possible to have too little, enough or too much privacy).</a:t>
            </a:r>
          </a:p>
          <a:p>
            <a:pPr marL="0" indent="0">
              <a:buFont typeface="Arial" pitchFamily="34" charset="0"/>
              <a:buNone/>
            </a:pPr>
            <a:endParaRPr lang="en-ZA" dirty="0" smtClean="0"/>
          </a:p>
          <a:p>
            <a:pPr marL="0" indent="0">
              <a:buFont typeface="Arial" pitchFamily="34" charset="0"/>
              <a:buNone/>
            </a:pPr>
            <a:r>
              <a:rPr lang="en-ZA" dirty="0" smtClean="0"/>
              <a:t>Privacy operates at the individual, group and organisational levels</a:t>
            </a:r>
          </a:p>
          <a:p>
            <a:endParaRPr lang="en-ZA" dirty="0"/>
          </a:p>
        </p:txBody>
      </p:sp>
      <p:sp>
        <p:nvSpPr>
          <p:cNvPr id="4" name="Slide Number Placeholder 3"/>
          <p:cNvSpPr>
            <a:spLocks noGrp="1"/>
          </p:cNvSpPr>
          <p:nvPr>
            <p:ph type="sldNum" sz="quarter" idx="10"/>
          </p:nvPr>
        </p:nvSpPr>
        <p:spPr/>
        <p:txBody>
          <a:bodyPr/>
          <a:lstStyle/>
          <a:p>
            <a:pPr>
              <a:defRPr/>
            </a:pPr>
            <a:fld id="{53614304-7A0C-40FD-A088-DB5B465E0BD5}" type="slidenum">
              <a:rPr lang="en-US" smtClean="0"/>
              <a:pPr>
                <a:defRPr/>
              </a:pPr>
              <a:t>10</a:t>
            </a:fld>
            <a:endParaRPr lang="en-US"/>
          </a:p>
        </p:txBody>
      </p:sp>
    </p:spTree>
    <p:extLst>
      <p:ext uri="{BB962C8B-B14F-4D97-AF65-F5344CB8AC3E}">
        <p14:creationId xmlns:p14="http://schemas.microsoft.com/office/powerpoint/2010/main" val="286467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60575"/>
            <a:ext cx="7772400" cy="1470025"/>
          </a:xfrm>
          <a:prstGeom prst="rect">
            <a:avLst/>
          </a:prstGeom>
          <a:effectLst/>
          <a:extLst>
            <a:ext uri="{AF507438-7753-43E0-B8FC-AC1667EBCBE1}">
              <a14:hiddenEffects xmlns:a14="http://schemas.microsoft.com/office/drawing/2010/main">
                <a:effectLst>
                  <a:outerShdw dist="35921" dir="2700000" algn="ctr" rotWithShape="0">
                    <a:srgbClr val="6699FF"/>
                  </a:outerShdw>
                </a:effectLst>
              </a14:hiddenEffects>
            </a:ext>
          </a:extLst>
        </p:spPr>
        <p:txBody>
          <a:bodyPr/>
          <a:lstStyle>
            <a:lvl1pPr>
              <a:defRPr sz="60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lgn="ctr">
              <a:defRPr i="0">
                <a:latin typeface="Arial" charset="0"/>
              </a:defRPr>
            </a:lvl1pPr>
          </a:lstStyle>
          <a:p>
            <a:pPr>
              <a:defRPr/>
            </a:pPr>
            <a:r>
              <a:rPr lang="en-US"/>
              <a:t>Parallel Genetic Algorithms</a:t>
            </a: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A9EF72E2-E5A4-4EE1-8685-DF4E0A048CFA}" type="slidenum">
              <a:rPr lang="en-US"/>
              <a:pPr>
                <a:defRPr/>
              </a:pPr>
              <a:t>‹#›</a:t>
            </a:fld>
            <a:endParaRPr lang="en-US"/>
          </a:p>
        </p:txBody>
      </p:sp>
    </p:spTree>
    <p:extLst>
      <p:ext uri="{BB962C8B-B14F-4D97-AF65-F5344CB8AC3E}">
        <p14:creationId xmlns:p14="http://schemas.microsoft.com/office/powerpoint/2010/main" val="202769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Clr>
                <a:schemeClr val="tx1"/>
              </a:buClr>
              <a:buSzPct val="60000"/>
              <a:buFont typeface="Wingdings" pitchFamily="2" charset="2"/>
              <a:buChar char=""/>
              <a:defRPr sz="2800"/>
            </a:lvl1pPr>
            <a:lvl2pPr>
              <a:buClr>
                <a:schemeClr val="tx1"/>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val="3746759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Lst>
  <p:hf hdr="0" dt="0"/>
  <p:txStyles>
    <p:titleStyle>
      <a:lvl1pPr algn="ctr" rtl="0" eaLnBrk="0" fontAlgn="base" hangingPunct="0">
        <a:spcBef>
          <a:spcPct val="0"/>
        </a:spcBef>
        <a:spcAft>
          <a:spcPct val="0"/>
        </a:spcAft>
        <a:defRPr sz="3400" b="1">
          <a:solidFill>
            <a:schemeClr val="tx1"/>
          </a:solidFill>
          <a:latin typeface="+mj-lt"/>
          <a:ea typeface="+mj-ea"/>
          <a:cs typeface="+mj-cs"/>
        </a:defRPr>
      </a:lvl1pPr>
      <a:lvl2pPr algn="ctr" rtl="0" eaLnBrk="0" fontAlgn="base" hangingPunct="0">
        <a:spcBef>
          <a:spcPct val="0"/>
        </a:spcBef>
        <a:spcAft>
          <a:spcPct val="0"/>
        </a:spcAft>
        <a:defRPr sz="3400" b="1">
          <a:solidFill>
            <a:schemeClr val="tx1"/>
          </a:solidFill>
          <a:latin typeface="Trebuchet MS" pitchFamily="34" charset="0"/>
        </a:defRPr>
      </a:lvl2pPr>
      <a:lvl3pPr algn="ctr" rtl="0" eaLnBrk="0" fontAlgn="base" hangingPunct="0">
        <a:spcBef>
          <a:spcPct val="0"/>
        </a:spcBef>
        <a:spcAft>
          <a:spcPct val="0"/>
        </a:spcAft>
        <a:defRPr sz="3400" b="1">
          <a:solidFill>
            <a:schemeClr val="tx1"/>
          </a:solidFill>
          <a:latin typeface="Trebuchet MS" pitchFamily="34" charset="0"/>
        </a:defRPr>
      </a:lvl3pPr>
      <a:lvl4pPr algn="ctr" rtl="0" eaLnBrk="0" fontAlgn="base" hangingPunct="0">
        <a:spcBef>
          <a:spcPct val="0"/>
        </a:spcBef>
        <a:spcAft>
          <a:spcPct val="0"/>
        </a:spcAft>
        <a:defRPr sz="3400" b="1">
          <a:solidFill>
            <a:schemeClr val="tx1"/>
          </a:solidFill>
          <a:latin typeface="Trebuchet MS" pitchFamily="34" charset="0"/>
        </a:defRPr>
      </a:lvl4pPr>
      <a:lvl5pPr algn="ctr" rtl="0" eaLnBrk="0" fontAlgn="base" hangingPunct="0">
        <a:spcBef>
          <a:spcPct val="0"/>
        </a:spcBef>
        <a:spcAft>
          <a:spcPct val="0"/>
        </a:spcAft>
        <a:defRPr sz="3400" b="1">
          <a:solidFill>
            <a:schemeClr val="tx1"/>
          </a:solidFill>
          <a:latin typeface="Trebuchet MS" pitchFamily="34" charset="0"/>
        </a:defRPr>
      </a:lvl5pPr>
      <a:lvl6pPr marL="457200" algn="ctr" rtl="0" fontAlgn="base">
        <a:spcBef>
          <a:spcPct val="0"/>
        </a:spcBef>
        <a:spcAft>
          <a:spcPct val="0"/>
        </a:spcAft>
        <a:defRPr sz="3400" b="1">
          <a:solidFill>
            <a:schemeClr val="tx1"/>
          </a:solidFill>
          <a:latin typeface="Trebuchet MS" pitchFamily="34" charset="0"/>
        </a:defRPr>
      </a:lvl6pPr>
      <a:lvl7pPr marL="914400" algn="ctr" rtl="0" fontAlgn="base">
        <a:spcBef>
          <a:spcPct val="0"/>
        </a:spcBef>
        <a:spcAft>
          <a:spcPct val="0"/>
        </a:spcAft>
        <a:defRPr sz="3400" b="1">
          <a:solidFill>
            <a:schemeClr val="tx1"/>
          </a:solidFill>
          <a:latin typeface="Trebuchet MS" pitchFamily="34" charset="0"/>
        </a:defRPr>
      </a:lvl7pPr>
      <a:lvl8pPr marL="1371600" algn="ctr" rtl="0" fontAlgn="base">
        <a:spcBef>
          <a:spcPct val="0"/>
        </a:spcBef>
        <a:spcAft>
          <a:spcPct val="0"/>
        </a:spcAft>
        <a:defRPr sz="3400" b="1">
          <a:solidFill>
            <a:schemeClr val="tx1"/>
          </a:solidFill>
          <a:latin typeface="Trebuchet MS" pitchFamily="34" charset="0"/>
        </a:defRPr>
      </a:lvl8pPr>
      <a:lvl9pPr marL="1828800" algn="ctr" rtl="0" fontAlgn="base">
        <a:spcBef>
          <a:spcPct val="0"/>
        </a:spcBef>
        <a:spcAft>
          <a:spcPct val="0"/>
        </a:spcAft>
        <a:defRPr sz="3400" b="1">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rgbClr val="FF9900"/>
        </a:buClr>
        <a:buSzPct val="70000"/>
        <a:buFont typeface="Wingdings" pitchFamily="2" charset="2"/>
        <a:buChar char="©"/>
        <a:defRPr sz="3200">
          <a:solidFill>
            <a:srgbClr val="FF4800"/>
          </a:solidFill>
          <a:latin typeface="+mn-lt"/>
          <a:ea typeface="+mn-ea"/>
          <a:cs typeface="+mn-cs"/>
        </a:defRPr>
      </a:lvl1pPr>
      <a:lvl2pPr marL="742950" indent="-285750" algn="l" rtl="0" eaLnBrk="0" fontAlgn="base" hangingPunct="0">
        <a:spcBef>
          <a:spcPct val="20000"/>
        </a:spcBef>
        <a:spcAft>
          <a:spcPct val="0"/>
        </a:spcAft>
        <a:buSzPct val="60000"/>
        <a:buFont typeface="Wingdings" pitchFamily="2" charset="2"/>
        <a:buChar char="¤"/>
        <a:defRPr sz="2800">
          <a:solidFill>
            <a:srgbClr val="FF4800"/>
          </a:solidFill>
          <a:latin typeface="+mn-lt"/>
        </a:defRPr>
      </a:lvl2pPr>
      <a:lvl3pPr marL="1143000" indent="-228600" algn="l" rtl="0" eaLnBrk="0" fontAlgn="base" hangingPunct="0">
        <a:spcBef>
          <a:spcPct val="20000"/>
        </a:spcBef>
        <a:spcAft>
          <a:spcPct val="0"/>
        </a:spcAft>
        <a:buSzPct val="60000"/>
        <a:buFont typeface="Wingdings" pitchFamily="2" charset="2"/>
        <a:buChar char="v"/>
        <a:defRPr sz="2400">
          <a:solidFill>
            <a:srgbClr val="FF4800"/>
          </a:solidFill>
          <a:latin typeface="+mn-lt"/>
        </a:defRPr>
      </a:lvl3pPr>
      <a:lvl4pPr marL="1600200" indent="-228600" algn="l" rtl="0" eaLnBrk="0" fontAlgn="base" hangingPunct="0">
        <a:spcBef>
          <a:spcPct val="20000"/>
        </a:spcBef>
        <a:spcAft>
          <a:spcPct val="0"/>
        </a:spcAft>
        <a:buChar char="–"/>
        <a:defRPr sz="2000">
          <a:solidFill>
            <a:srgbClr val="FF4800"/>
          </a:solidFill>
          <a:latin typeface="+mn-lt"/>
        </a:defRPr>
      </a:lvl4pPr>
      <a:lvl5pPr marL="2057400" indent="-228600" algn="l" rtl="0" eaLnBrk="0" fontAlgn="base" hangingPunct="0">
        <a:spcBef>
          <a:spcPct val="20000"/>
        </a:spcBef>
        <a:spcAft>
          <a:spcPct val="0"/>
        </a:spcAft>
        <a:buChar char="»"/>
        <a:defRPr sz="2000">
          <a:solidFill>
            <a:srgbClr val="FF48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Content Placeholder 1"/>
          <p:cNvSpPr>
            <a:spLocks noGrp="1"/>
          </p:cNvSpPr>
          <p:nvPr>
            <p:ph idx="1"/>
          </p:nvPr>
        </p:nvSpPr>
        <p:spPr>
          <a:xfrm>
            <a:off x="457200" y="1700213"/>
            <a:ext cx="8229600" cy="4425950"/>
          </a:xfrm>
        </p:spPr>
        <p:txBody>
          <a:bodyPr/>
          <a:lstStyle/>
          <a:p>
            <a:pPr marL="0" indent="0">
              <a:buFont typeface="Wingdings" pitchFamily="2" charset="2"/>
              <a:buNone/>
            </a:pPr>
            <a:r>
              <a:rPr lang="en-ZA" sz="8000" smtClean="0">
                <a:latin typeface="71mksd1" pitchFamily="2" charset="0"/>
              </a:rPr>
              <a:t>PRIVACY</a:t>
            </a:r>
          </a:p>
          <a:p>
            <a:pPr marL="0" indent="0">
              <a:buFont typeface="Wingdings" pitchFamily="2" charset="2"/>
              <a:buNone/>
            </a:pPr>
            <a:endParaRPr lang="en-ZA" smtClean="0">
              <a:latin typeface="71mksd1"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5508104" y="3429001"/>
            <a:ext cx="3635896" cy="720080"/>
          </a:xfrm>
          <a:solidFill>
            <a:schemeClr val="tx1"/>
          </a:solidFill>
        </p:spPr>
        <p:txBody>
          <a:bodyPr/>
          <a:lstStyle/>
          <a:p>
            <a:pPr marL="0" indent="0">
              <a:buFont typeface="Wingdings" pitchFamily="2" charset="2"/>
              <a:buNone/>
            </a:pPr>
            <a:r>
              <a:rPr lang="en-ZA" sz="3600" b="1" dirty="0" smtClean="0"/>
              <a:t>Westin’s theory</a:t>
            </a:r>
            <a:endParaRPr lang="en-ZA" sz="3200" dirty="0" smtClean="0"/>
          </a:p>
        </p:txBody>
      </p:sp>
      <p:sp>
        <p:nvSpPr>
          <p:cNvPr id="14339" name="Content Placeholder 1"/>
          <p:cNvSpPr txBox="1">
            <a:spLocks/>
          </p:cNvSpPr>
          <p:nvPr/>
        </p:nvSpPr>
        <p:spPr bwMode="auto">
          <a:xfrm>
            <a:off x="5508104" y="4293096"/>
            <a:ext cx="3635896" cy="1800200"/>
          </a:xfrm>
          <a:prstGeom prst="rect">
            <a:avLst/>
          </a:prstGeom>
          <a:solidFill>
            <a:schemeClr val="tx1"/>
          </a:solidFill>
          <a:ln>
            <a:noFill/>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2800" dirty="0">
                <a:solidFill>
                  <a:srgbClr val="FF4800"/>
                </a:solidFill>
                <a:latin typeface="Trebuchet MS" pitchFamily="34" charset="0"/>
              </a:rPr>
              <a:t>Need privacy to adjust to emotionally to inter-personal interactions </a:t>
            </a:r>
          </a:p>
        </p:txBody>
      </p:sp>
    </p:spTree>
    <p:extLst>
      <p:ext uri="{BB962C8B-B14F-4D97-AF65-F5344CB8AC3E}">
        <p14:creationId xmlns:p14="http://schemas.microsoft.com/office/powerpoint/2010/main" val="3668073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5508104" y="3429001"/>
            <a:ext cx="3635896" cy="720080"/>
          </a:xfrm>
          <a:solidFill>
            <a:schemeClr val="tx1"/>
          </a:solidFill>
        </p:spPr>
        <p:txBody>
          <a:bodyPr/>
          <a:lstStyle/>
          <a:p>
            <a:pPr marL="0" indent="0">
              <a:buFont typeface="Wingdings" pitchFamily="2" charset="2"/>
              <a:buNone/>
            </a:pPr>
            <a:r>
              <a:rPr lang="en-ZA" sz="3600" b="1" dirty="0" smtClean="0"/>
              <a:t>Altman’s theory</a:t>
            </a:r>
            <a:endParaRPr lang="en-ZA" sz="3200" dirty="0" smtClean="0"/>
          </a:p>
        </p:txBody>
      </p:sp>
      <p:sp>
        <p:nvSpPr>
          <p:cNvPr id="14339" name="Content Placeholder 1"/>
          <p:cNvSpPr txBox="1">
            <a:spLocks/>
          </p:cNvSpPr>
          <p:nvPr/>
        </p:nvSpPr>
        <p:spPr bwMode="auto">
          <a:xfrm>
            <a:off x="5436096" y="4293096"/>
            <a:ext cx="3707904" cy="1439639"/>
          </a:xfrm>
          <a:prstGeom prst="rect">
            <a:avLst/>
          </a:prstGeom>
          <a:solidFill>
            <a:schemeClr val="tx1"/>
          </a:solidFill>
          <a:ln>
            <a:noFill/>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2800" dirty="0">
                <a:solidFill>
                  <a:srgbClr val="FF4800"/>
                </a:solidFill>
                <a:latin typeface="Trebuchet MS" pitchFamily="34" charset="0"/>
              </a:rPr>
              <a:t>Concentrates on individual and group privacy and behaviour</a:t>
            </a:r>
          </a:p>
        </p:txBody>
      </p:sp>
    </p:spTree>
    <p:extLst>
      <p:ext uri="{BB962C8B-B14F-4D97-AF65-F5344CB8AC3E}">
        <p14:creationId xmlns:p14="http://schemas.microsoft.com/office/powerpoint/2010/main" val="711277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4528493" y="3429000"/>
            <a:ext cx="4615507" cy="1656333"/>
          </a:xfrm>
          <a:solidFill>
            <a:schemeClr val="tx1"/>
          </a:solidFill>
        </p:spPr>
        <p:txBody>
          <a:bodyPr/>
          <a:lstStyle/>
          <a:p>
            <a:pPr marL="0" indent="0">
              <a:buFont typeface="Wingdings" pitchFamily="2" charset="2"/>
              <a:buNone/>
            </a:pPr>
            <a:r>
              <a:rPr lang="en-ZA" sz="3600" b="1" dirty="0" err="1" smtClean="0"/>
              <a:t>Petronio’s</a:t>
            </a:r>
            <a:r>
              <a:rPr lang="en-ZA" sz="3600" b="1" dirty="0" smtClean="0"/>
              <a:t> </a:t>
            </a:r>
            <a:r>
              <a:rPr lang="en-ZA" sz="3200" b="1" dirty="0" smtClean="0"/>
              <a:t>communication privacy management</a:t>
            </a:r>
            <a:endParaRPr lang="en-ZA" sz="3200" dirty="0" smtClean="0"/>
          </a:p>
        </p:txBody>
      </p:sp>
      <p:sp>
        <p:nvSpPr>
          <p:cNvPr id="14339" name="Content Placeholder 1"/>
          <p:cNvSpPr txBox="1">
            <a:spLocks/>
          </p:cNvSpPr>
          <p:nvPr/>
        </p:nvSpPr>
        <p:spPr bwMode="auto">
          <a:xfrm>
            <a:off x="5180633" y="5229200"/>
            <a:ext cx="3963367" cy="1439639"/>
          </a:xfrm>
          <a:prstGeom prst="rect">
            <a:avLst/>
          </a:prstGeom>
          <a:solidFill>
            <a:schemeClr val="tx1"/>
          </a:solidFill>
          <a:ln>
            <a:noFill/>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2800" dirty="0">
                <a:solidFill>
                  <a:srgbClr val="FF4800"/>
                </a:solidFill>
                <a:latin typeface="Trebuchet MS" pitchFamily="34" charset="0"/>
              </a:rPr>
              <a:t>Privacy boundaries with varying degrees of permeability</a:t>
            </a:r>
          </a:p>
        </p:txBody>
      </p:sp>
    </p:spTree>
    <p:extLst>
      <p:ext uri="{BB962C8B-B14F-4D97-AF65-F5344CB8AC3E}">
        <p14:creationId xmlns:p14="http://schemas.microsoft.com/office/powerpoint/2010/main" val="3908903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36512" y="4077072"/>
            <a:ext cx="6264175" cy="647923"/>
          </a:xfrm>
          <a:solidFill>
            <a:schemeClr val="tx1"/>
          </a:solidFill>
        </p:spPr>
        <p:txBody>
          <a:bodyPr/>
          <a:lstStyle/>
          <a:p>
            <a:pPr marL="0" indent="0">
              <a:buFont typeface="Wingdings" pitchFamily="2" charset="2"/>
              <a:buNone/>
            </a:pPr>
            <a:r>
              <a:rPr lang="en-ZA" sz="3200" b="1" dirty="0" smtClean="0"/>
              <a:t>Economic “free market” theory</a:t>
            </a:r>
          </a:p>
        </p:txBody>
      </p:sp>
      <p:sp>
        <p:nvSpPr>
          <p:cNvPr id="15363" name="Content Placeholder 1"/>
          <p:cNvSpPr txBox="1">
            <a:spLocks/>
          </p:cNvSpPr>
          <p:nvPr/>
        </p:nvSpPr>
        <p:spPr bwMode="auto">
          <a:xfrm>
            <a:off x="1" y="4868416"/>
            <a:ext cx="6012160" cy="1008856"/>
          </a:xfrm>
          <a:prstGeom prst="rect">
            <a:avLst/>
          </a:prstGeom>
          <a:solidFill>
            <a:schemeClr val="tx1"/>
          </a:solidFill>
          <a:ln>
            <a:noFill/>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2800" dirty="0">
                <a:solidFill>
                  <a:srgbClr val="FF4800"/>
                </a:solidFill>
                <a:latin typeface="Trebuchet MS" pitchFamily="34" charset="0"/>
              </a:rPr>
              <a:t>More information is better – leads to market efficiency</a:t>
            </a:r>
          </a:p>
        </p:txBody>
      </p:sp>
    </p:spTree>
    <p:extLst>
      <p:ext uri="{BB962C8B-B14F-4D97-AF65-F5344CB8AC3E}">
        <p14:creationId xmlns:p14="http://schemas.microsoft.com/office/powerpoint/2010/main" val="1856704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0" y="2708771"/>
            <a:ext cx="4596383" cy="1152277"/>
          </a:xfrm>
          <a:solidFill>
            <a:schemeClr val="tx1"/>
          </a:solidFill>
        </p:spPr>
        <p:txBody>
          <a:bodyPr/>
          <a:lstStyle/>
          <a:p>
            <a:pPr marL="0" indent="0">
              <a:buFont typeface="Wingdings" pitchFamily="2" charset="2"/>
              <a:buNone/>
            </a:pPr>
            <a:r>
              <a:rPr lang="en-ZA" sz="3200" b="1" dirty="0" smtClean="0"/>
              <a:t>Restricted Access / Limited Control theory </a:t>
            </a:r>
          </a:p>
        </p:txBody>
      </p:sp>
      <p:sp>
        <p:nvSpPr>
          <p:cNvPr id="16387" name="Content Placeholder 1"/>
          <p:cNvSpPr txBox="1">
            <a:spLocks/>
          </p:cNvSpPr>
          <p:nvPr/>
        </p:nvSpPr>
        <p:spPr bwMode="auto">
          <a:xfrm>
            <a:off x="0" y="4077271"/>
            <a:ext cx="3563888" cy="935905"/>
          </a:xfrm>
          <a:prstGeom prst="rect">
            <a:avLst/>
          </a:prstGeom>
          <a:solidFill>
            <a:schemeClr val="tx1"/>
          </a:solidFill>
          <a:ln>
            <a:noFill/>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2800" dirty="0">
                <a:solidFill>
                  <a:srgbClr val="FF4800"/>
                </a:solidFill>
                <a:latin typeface="Trebuchet MS" pitchFamily="34" charset="0"/>
              </a:rPr>
              <a:t>Zones to limit access others have to </a:t>
            </a:r>
            <a:r>
              <a:rPr lang="en-ZA" sz="2800" dirty="0" smtClean="0">
                <a:solidFill>
                  <a:srgbClr val="FF4800"/>
                </a:solidFill>
                <a:latin typeface="Trebuchet MS" pitchFamily="34" charset="0"/>
              </a:rPr>
              <a:t>info</a:t>
            </a:r>
            <a:endParaRPr lang="en-ZA" sz="2800" dirty="0">
              <a:solidFill>
                <a:srgbClr val="FF4800"/>
              </a:solidFill>
              <a:latin typeface="Trebuchet MS" pitchFamily="34" charset="0"/>
            </a:endParaRPr>
          </a:p>
        </p:txBody>
      </p:sp>
      <p:sp>
        <p:nvSpPr>
          <p:cNvPr id="4" name="Content Placeholder 1"/>
          <p:cNvSpPr txBox="1">
            <a:spLocks/>
          </p:cNvSpPr>
          <p:nvPr/>
        </p:nvSpPr>
        <p:spPr bwMode="auto">
          <a:xfrm>
            <a:off x="1" y="5157192"/>
            <a:ext cx="3419871" cy="1487035"/>
          </a:xfrm>
          <a:prstGeom prst="rect">
            <a:avLst/>
          </a:prstGeom>
          <a:solidFill>
            <a:schemeClr val="tx1"/>
          </a:solidFill>
          <a:ln>
            <a:noFill/>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2800" dirty="0" smtClean="0">
                <a:solidFill>
                  <a:srgbClr val="FF4800"/>
                </a:solidFill>
                <a:latin typeface="Trebuchet MS" pitchFamily="34" charset="0"/>
              </a:rPr>
              <a:t>Control </a:t>
            </a:r>
            <a:r>
              <a:rPr lang="en-ZA" sz="2800" dirty="0">
                <a:solidFill>
                  <a:srgbClr val="FF4800"/>
                </a:solidFill>
                <a:latin typeface="Trebuchet MS" pitchFamily="34" charset="0"/>
              </a:rPr>
              <a:t>important, but not part of definition of privacy</a:t>
            </a:r>
          </a:p>
        </p:txBody>
      </p:sp>
    </p:spTree>
    <p:extLst>
      <p:ext uri="{BB962C8B-B14F-4D97-AF65-F5344CB8AC3E}">
        <p14:creationId xmlns:p14="http://schemas.microsoft.com/office/powerpoint/2010/main" val="3220287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548680"/>
            <a:ext cx="9143999" cy="648072"/>
          </a:xfrm>
          <a:prstGeom prst="rect">
            <a:avLst/>
          </a:prstGeom>
          <a:solidFill>
            <a:schemeClr val="tx1"/>
          </a:solidFill>
          <a:ln>
            <a:noFill/>
          </a:ln>
          <a:extLst/>
        </p:spPr>
        <p:txBody>
          <a:bodyPr lIns="36000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b="1" dirty="0">
                <a:solidFill>
                  <a:srgbClr val="FF4800"/>
                </a:solidFill>
                <a:latin typeface="71mksd1" pitchFamily="2" charset="0"/>
              </a:rPr>
              <a:t>CHALLENGES IN PRIVACY DECISION-MAKING</a:t>
            </a:r>
            <a:endParaRPr lang="en-US" sz="4400" b="1" dirty="0">
              <a:solidFill>
                <a:srgbClr val="FF4800"/>
              </a:solidFill>
              <a:latin typeface="71mksd1"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Content Placeholder 1"/>
          <p:cNvSpPr txBox="1">
            <a:spLocks/>
          </p:cNvSpPr>
          <p:nvPr/>
        </p:nvSpPr>
        <p:spPr bwMode="auto">
          <a:xfrm>
            <a:off x="4463356" y="3697886"/>
            <a:ext cx="4680644" cy="719807"/>
          </a:xfrm>
          <a:prstGeom prst="rect">
            <a:avLst/>
          </a:prstGeom>
          <a:solidFill>
            <a:srgbClr val="000000"/>
          </a:solidFill>
          <a:ln>
            <a:noFill/>
          </a:ln>
          <a:effectLs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3200" b="1" dirty="0">
                <a:solidFill>
                  <a:srgbClr val="FF4800"/>
                </a:solidFill>
                <a:latin typeface="Trebuchet MS" pitchFamily="34" charset="0"/>
              </a:rPr>
              <a:t>Incomplete information</a:t>
            </a:r>
          </a:p>
        </p:txBody>
      </p:sp>
      <p:sp>
        <p:nvSpPr>
          <p:cNvPr id="18435" name="Content Placeholder 1"/>
          <p:cNvSpPr txBox="1">
            <a:spLocks/>
          </p:cNvSpPr>
          <p:nvPr/>
        </p:nvSpPr>
        <p:spPr bwMode="auto">
          <a:xfrm>
            <a:off x="6300192" y="5663481"/>
            <a:ext cx="2843807" cy="933871"/>
          </a:xfrm>
          <a:prstGeom prst="rect">
            <a:avLst/>
          </a:prstGeom>
          <a:solidFill>
            <a:srgbClr val="000000"/>
          </a:solidFill>
          <a:ln>
            <a:noFill/>
          </a:ln>
          <a:effectLs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2800" dirty="0" smtClean="0">
                <a:solidFill>
                  <a:srgbClr val="FF4800"/>
                </a:solidFill>
                <a:latin typeface="Trebuchet MS" pitchFamily="34" charset="0"/>
              </a:rPr>
              <a:t>Cost/benefit </a:t>
            </a:r>
            <a:r>
              <a:rPr lang="en-ZA" sz="2800" dirty="0">
                <a:solidFill>
                  <a:srgbClr val="FF4800"/>
                </a:solidFill>
                <a:latin typeface="Trebuchet MS" pitchFamily="34" charset="0"/>
              </a:rPr>
              <a:t>analysis difficult</a:t>
            </a:r>
          </a:p>
        </p:txBody>
      </p:sp>
      <p:sp>
        <p:nvSpPr>
          <p:cNvPr id="4" name="Content Placeholder 1"/>
          <p:cNvSpPr txBox="1">
            <a:spLocks/>
          </p:cNvSpPr>
          <p:nvPr/>
        </p:nvSpPr>
        <p:spPr bwMode="auto">
          <a:xfrm>
            <a:off x="5868144" y="4581128"/>
            <a:ext cx="3275855" cy="1008112"/>
          </a:xfrm>
          <a:prstGeom prst="rect">
            <a:avLst/>
          </a:prstGeom>
          <a:solidFill>
            <a:srgbClr val="000000"/>
          </a:solidFill>
          <a:ln>
            <a:noFill/>
          </a:ln>
          <a:effectLs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2800" dirty="0">
                <a:solidFill>
                  <a:srgbClr val="FF4800"/>
                </a:solidFill>
                <a:latin typeface="Trebuchet MS" pitchFamily="34" charset="0"/>
              </a:rPr>
              <a:t>Parties do not have same </a:t>
            </a:r>
            <a:r>
              <a:rPr lang="en-ZA" sz="2800" dirty="0" smtClean="0">
                <a:solidFill>
                  <a:srgbClr val="FF4800"/>
                </a:solidFill>
                <a:latin typeface="Trebuchet MS" pitchFamily="34" charset="0"/>
              </a:rPr>
              <a:t>information</a:t>
            </a:r>
            <a:endParaRPr lang="en-ZA" sz="2800" dirty="0">
              <a:solidFill>
                <a:srgbClr val="FF4800"/>
              </a:solidFill>
              <a:latin typeface="Trebuchet MS"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Content Placeholder 1"/>
          <p:cNvSpPr txBox="1">
            <a:spLocks/>
          </p:cNvSpPr>
          <p:nvPr/>
        </p:nvSpPr>
        <p:spPr bwMode="auto">
          <a:xfrm>
            <a:off x="5148064" y="3697886"/>
            <a:ext cx="3995936" cy="719807"/>
          </a:xfrm>
          <a:prstGeom prst="rect">
            <a:avLst/>
          </a:prstGeom>
          <a:solidFill>
            <a:srgbClr val="000000"/>
          </a:solidFill>
          <a:ln>
            <a:noFill/>
          </a:ln>
          <a:effectLs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3200" b="1" dirty="0">
                <a:solidFill>
                  <a:srgbClr val="FF4800"/>
                </a:solidFill>
                <a:latin typeface="Trebuchet MS" pitchFamily="34" charset="0"/>
              </a:rPr>
              <a:t>Bounded rationality</a:t>
            </a:r>
          </a:p>
        </p:txBody>
      </p:sp>
      <p:sp>
        <p:nvSpPr>
          <p:cNvPr id="4" name="Content Placeholder 1"/>
          <p:cNvSpPr txBox="1">
            <a:spLocks/>
          </p:cNvSpPr>
          <p:nvPr/>
        </p:nvSpPr>
        <p:spPr bwMode="auto">
          <a:xfrm>
            <a:off x="5724128" y="4581128"/>
            <a:ext cx="3419871" cy="1440160"/>
          </a:xfrm>
          <a:prstGeom prst="rect">
            <a:avLst/>
          </a:prstGeom>
          <a:solidFill>
            <a:srgbClr val="000000"/>
          </a:solidFill>
          <a:ln>
            <a:noFill/>
          </a:ln>
          <a:effectLs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2800" dirty="0">
                <a:solidFill>
                  <a:srgbClr val="FF4800"/>
                </a:solidFill>
                <a:latin typeface="Trebuchet MS" pitchFamily="34" charset="0"/>
              </a:rPr>
              <a:t>Difficult to evaluate all information and calculate payoffs</a:t>
            </a:r>
          </a:p>
        </p:txBody>
      </p:sp>
    </p:spTree>
    <p:extLst>
      <p:ext uri="{BB962C8B-B14F-4D97-AF65-F5344CB8AC3E}">
        <p14:creationId xmlns:p14="http://schemas.microsoft.com/office/powerpoint/2010/main" val="327448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Content Placeholder 1"/>
          <p:cNvSpPr txBox="1">
            <a:spLocks/>
          </p:cNvSpPr>
          <p:nvPr/>
        </p:nvSpPr>
        <p:spPr bwMode="auto">
          <a:xfrm>
            <a:off x="4283968" y="3697886"/>
            <a:ext cx="4860032" cy="719807"/>
          </a:xfrm>
          <a:prstGeom prst="rect">
            <a:avLst/>
          </a:prstGeom>
          <a:solidFill>
            <a:srgbClr val="000000"/>
          </a:solidFill>
          <a:ln>
            <a:noFill/>
          </a:ln>
          <a:effectLs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3200" b="1" dirty="0">
                <a:solidFill>
                  <a:srgbClr val="FF4800"/>
                </a:solidFill>
                <a:latin typeface="Trebuchet MS" pitchFamily="34" charset="0"/>
              </a:rPr>
              <a:t>Psychological distortions</a:t>
            </a:r>
          </a:p>
        </p:txBody>
      </p:sp>
      <p:sp>
        <p:nvSpPr>
          <p:cNvPr id="4" name="Content Placeholder 1"/>
          <p:cNvSpPr txBox="1">
            <a:spLocks/>
          </p:cNvSpPr>
          <p:nvPr/>
        </p:nvSpPr>
        <p:spPr bwMode="auto">
          <a:xfrm>
            <a:off x="5652120" y="4581128"/>
            <a:ext cx="3491879" cy="1008112"/>
          </a:xfrm>
          <a:prstGeom prst="rect">
            <a:avLst/>
          </a:prstGeom>
          <a:solidFill>
            <a:srgbClr val="000000"/>
          </a:solidFill>
          <a:ln>
            <a:noFill/>
          </a:ln>
          <a:effectLs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2800" dirty="0">
                <a:solidFill>
                  <a:srgbClr val="FF4800"/>
                </a:solidFill>
                <a:latin typeface="Trebuchet MS" pitchFamily="34" charset="0"/>
              </a:rPr>
              <a:t>Influence thinking and decision-making</a:t>
            </a:r>
          </a:p>
        </p:txBody>
      </p:sp>
    </p:spTree>
    <p:extLst>
      <p:ext uri="{BB962C8B-B14F-4D97-AF65-F5344CB8AC3E}">
        <p14:creationId xmlns:p14="http://schemas.microsoft.com/office/powerpoint/2010/main" val="2230668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548680"/>
            <a:ext cx="9143999" cy="648072"/>
          </a:xfrm>
          <a:prstGeom prst="rect">
            <a:avLst/>
          </a:prstGeom>
          <a:solidFill>
            <a:schemeClr val="tx1"/>
          </a:solidFill>
          <a:ln>
            <a:noFill/>
          </a:ln>
          <a:extLst/>
        </p:spPr>
        <p:txBody>
          <a:bodyPr lIns="36000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b="1" dirty="0">
                <a:solidFill>
                  <a:srgbClr val="FF4800"/>
                </a:solidFill>
                <a:latin typeface="71mksd1" pitchFamily="2" charset="0"/>
              </a:rPr>
              <a:t>INFORMATION PRIVACY ISSUES</a:t>
            </a:r>
            <a:endParaRPr lang="en-US" sz="4400" b="1" dirty="0">
              <a:solidFill>
                <a:srgbClr val="FF4800"/>
              </a:solidFill>
              <a:latin typeface="71mksd1" pitchFamily="2" charset="0"/>
            </a:endParaRPr>
          </a:p>
        </p:txBody>
      </p:sp>
    </p:spTree>
    <p:extLst>
      <p:ext uri="{BB962C8B-B14F-4D97-AF65-F5344CB8AC3E}">
        <p14:creationId xmlns:p14="http://schemas.microsoft.com/office/powerpoint/2010/main" val="3846222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Content Placeholder 1"/>
          <p:cNvSpPr>
            <a:spLocks noGrp="1"/>
          </p:cNvSpPr>
          <p:nvPr>
            <p:ph idx="1"/>
          </p:nvPr>
        </p:nvSpPr>
        <p:spPr>
          <a:xfrm>
            <a:off x="457200" y="1700213"/>
            <a:ext cx="8229600" cy="4425950"/>
          </a:xfrm>
        </p:spPr>
        <p:txBody>
          <a:bodyPr/>
          <a:lstStyle/>
          <a:p>
            <a:pPr marL="0" indent="0">
              <a:buFont typeface="Wingdings" pitchFamily="2" charset="2"/>
              <a:buNone/>
            </a:pPr>
            <a:r>
              <a:rPr lang="en-ZA" sz="8000" smtClean="0">
                <a:latin typeface="71mksd1" pitchFamily="2" charset="0"/>
              </a:rPr>
              <a:t>PRIVACY</a:t>
            </a:r>
          </a:p>
          <a:p>
            <a:pPr marL="0" indent="0">
              <a:buFont typeface="Wingdings" pitchFamily="2" charset="2"/>
              <a:buNone/>
            </a:pPr>
            <a:endParaRPr lang="en-ZA" smtClean="0">
              <a:latin typeface="71mksd1" pitchFamily="2" charset="0"/>
            </a:endParaRPr>
          </a:p>
          <a:p>
            <a:pPr marL="0" indent="0">
              <a:buFont typeface="Wingdings" pitchFamily="2" charset="2"/>
              <a:buNone/>
            </a:pPr>
            <a:r>
              <a:rPr lang="en-ZA" smtClean="0">
                <a:latin typeface="71mksd1" pitchFamily="2" charset="0"/>
              </a:rPr>
              <a:t>// AN EVER-EVOLVING CONCEPT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179388" y="1096144"/>
            <a:ext cx="4608636" cy="1036712"/>
          </a:xfrm>
          <a:solidFill>
            <a:srgbClr val="000000"/>
          </a:solidFill>
        </p:spPr>
        <p:txBody>
          <a:bodyPr/>
          <a:lstStyle/>
          <a:p>
            <a:pPr marL="0" indent="0">
              <a:buNone/>
            </a:pPr>
            <a:r>
              <a:rPr lang="en-ZA" dirty="0" smtClean="0"/>
              <a:t>Websites track visitors, use information to profile them</a:t>
            </a:r>
          </a:p>
        </p:txBody>
      </p:sp>
      <p:sp>
        <p:nvSpPr>
          <p:cNvPr id="22531" name="Content Placeholder 1"/>
          <p:cNvSpPr txBox="1">
            <a:spLocks/>
          </p:cNvSpPr>
          <p:nvPr/>
        </p:nvSpPr>
        <p:spPr bwMode="auto">
          <a:xfrm>
            <a:off x="179388" y="188913"/>
            <a:ext cx="6552851" cy="719807"/>
          </a:xfrm>
          <a:prstGeom prst="rect">
            <a:avLst/>
          </a:prstGeom>
          <a:solidFill>
            <a:srgbClr val="000000"/>
          </a:solidFill>
          <a:ln>
            <a:noFill/>
          </a:ln>
          <a:effectLs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3200" b="1" dirty="0">
                <a:solidFill>
                  <a:srgbClr val="FF4800"/>
                </a:solidFill>
                <a:latin typeface="Trebuchet MS" pitchFamily="34" charset="0"/>
              </a:rPr>
              <a:t>Profiling and price discrimination</a:t>
            </a:r>
          </a:p>
        </p:txBody>
      </p:sp>
      <p:sp>
        <p:nvSpPr>
          <p:cNvPr id="4" name="Content Placeholder 1"/>
          <p:cNvSpPr txBox="1">
            <a:spLocks/>
          </p:cNvSpPr>
          <p:nvPr/>
        </p:nvSpPr>
        <p:spPr bwMode="auto">
          <a:xfrm>
            <a:off x="179388" y="2204864"/>
            <a:ext cx="4752652" cy="1440160"/>
          </a:xfrm>
          <a:prstGeom prst="rect">
            <a:avLst/>
          </a:prstGeom>
          <a:solidFill>
            <a:srgbClr val="000000"/>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60000"/>
              <a:buFont typeface="Wingdings" pitchFamily="2" charset="2"/>
              <a:buChar char=""/>
              <a:defRPr sz="2800">
                <a:solidFill>
                  <a:srgbClr val="FF48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
              <a:defRPr sz="2800">
                <a:solidFill>
                  <a:srgbClr val="FF4800"/>
                </a:solidFill>
                <a:latin typeface="+mn-lt"/>
              </a:defRPr>
            </a:lvl2pPr>
            <a:lvl3pPr marL="1143000" indent="-228600" algn="l" rtl="0" eaLnBrk="0" fontAlgn="base" hangingPunct="0">
              <a:spcBef>
                <a:spcPct val="20000"/>
              </a:spcBef>
              <a:spcAft>
                <a:spcPct val="0"/>
              </a:spcAft>
              <a:buSzPct val="60000"/>
              <a:buFont typeface="Wingdings" pitchFamily="2" charset="2"/>
              <a:buChar char="v"/>
              <a:defRPr sz="2400">
                <a:solidFill>
                  <a:srgbClr val="FF4800"/>
                </a:solidFill>
                <a:latin typeface="+mn-lt"/>
              </a:defRPr>
            </a:lvl3pPr>
            <a:lvl4pPr marL="1600200" indent="-228600" algn="l" rtl="0" eaLnBrk="0" fontAlgn="base" hangingPunct="0">
              <a:spcBef>
                <a:spcPct val="20000"/>
              </a:spcBef>
              <a:spcAft>
                <a:spcPct val="0"/>
              </a:spcAft>
              <a:buChar char="–"/>
              <a:defRPr sz="2000">
                <a:solidFill>
                  <a:srgbClr val="FF4800"/>
                </a:solidFill>
                <a:latin typeface="+mn-lt"/>
              </a:defRPr>
            </a:lvl4pPr>
            <a:lvl5pPr marL="2057400" indent="-228600" algn="l" rtl="0" eaLnBrk="0" fontAlgn="base" hangingPunct="0">
              <a:spcBef>
                <a:spcPct val="20000"/>
              </a:spcBef>
              <a:spcAft>
                <a:spcPct val="0"/>
              </a:spcAft>
              <a:buChar char="»"/>
              <a:defRPr sz="2000">
                <a:solidFill>
                  <a:srgbClr val="FF48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Wingdings" pitchFamily="2" charset="2"/>
              <a:buNone/>
            </a:pPr>
            <a:r>
              <a:rPr lang="en-ZA" dirty="0" smtClean="0"/>
              <a:t>Often used for targeted advertising, but can be used for price discrimination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179388" y="1124744"/>
            <a:ext cx="3672532" cy="1008112"/>
          </a:xfrm>
          <a:solidFill>
            <a:srgbClr val="000000"/>
          </a:solidFill>
        </p:spPr>
        <p:txBody>
          <a:bodyPr/>
          <a:lstStyle/>
          <a:p>
            <a:pPr marL="0" indent="0">
              <a:buNone/>
            </a:pPr>
            <a:r>
              <a:rPr lang="en-ZA" dirty="0" smtClean="0"/>
              <a:t>Customer information sold to third parties</a:t>
            </a:r>
          </a:p>
        </p:txBody>
      </p:sp>
      <p:sp>
        <p:nvSpPr>
          <p:cNvPr id="23555" name="Content Placeholder 1"/>
          <p:cNvSpPr txBox="1">
            <a:spLocks/>
          </p:cNvSpPr>
          <p:nvPr/>
        </p:nvSpPr>
        <p:spPr bwMode="auto">
          <a:xfrm>
            <a:off x="179388" y="188914"/>
            <a:ext cx="5832771" cy="719806"/>
          </a:xfrm>
          <a:prstGeom prst="rect">
            <a:avLst/>
          </a:prstGeom>
          <a:solidFill>
            <a:srgbClr val="000000"/>
          </a:solidFill>
          <a:ln>
            <a:noFill/>
          </a:ln>
          <a:effectLs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3200" b="1" dirty="0">
                <a:solidFill>
                  <a:srgbClr val="FF4800"/>
                </a:solidFill>
                <a:latin typeface="Trebuchet MS" pitchFamily="34" charset="0"/>
              </a:rPr>
              <a:t>Secondary use of information</a:t>
            </a:r>
          </a:p>
        </p:txBody>
      </p:sp>
      <p:sp>
        <p:nvSpPr>
          <p:cNvPr id="4" name="Content Placeholder 1"/>
          <p:cNvSpPr txBox="1">
            <a:spLocks/>
          </p:cNvSpPr>
          <p:nvPr/>
        </p:nvSpPr>
        <p:spPr bwMode="auto">
          <a:xfrm>
            <a:off x="179388" y="4149080"/>
            <a:ext cx="5112692" cy="1440160"/>
          </a:xfrm>
          <a:prstGeom prst="rect">
            <a:avLst/>
          </a:prstGeom>
          <a:solidFill>
            <a:srgbClr val="000000"/>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60000"/>
              <a:buFont typeface="Wingdings" pitchFamily="2" charset="2"/>
              <a:buChar char=""/>
              <a:defRPr sz="2800">
                <a:solidFill>
                  <a:srgbClr val="FF48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
              <a:defRPr sz="2800">
                <a:solidFill>
                  <a:srgbClr val="FF4800"/>
                </a:solidFill>
                <a:latin typeface="+mn-lt"/>
              </a:defRPr>
            </a:lvl2pPr>
            <a:lvl3pPr marL="1143000" indent="-228600" algn="l" rtl="0" eaLnBrk="0" fontAlgn="base" hangingPunct="0">
              <a:spcBef>
                <a:spcPct val="20000"/>
              </a:spcBef>
              <a:spcAft>
                <a:spcPct val="0"/>
              </a:spcAft>
              <a:buSzPct val="60000"/>
              <a:buFont typeface="Wingdings" pitchFamily="2" charset="2"/>
              <a:buChar char="v"/>
              <a:defRPr sz="2400">
                <a:solidFill>
                  <a:srgbClr val="FF4800"/>
                </a:solidFill>
                <a:latin typeface="+mn-lt"/>
              </a:defRPr>
            </a:lvl3pPr>
            <a:lvl4pPr marL="1600200" indent="-228600" algn="l" rtl="0" eaLnBrk="0" fontAlgn="base" hangingPunct="0">
              <a:spcBef>
                <a:spcPct val="20000"/>
              </a:spcBef>
              <a:spcAft>
                <a:spcPct val="0"/>
              </a:spcAft>
              <a:buChar char="–"/>
              <a:defRPr sz="2000">
                <a:solidFill>
                  <a:srgbClr val="FF4800"/>
                </a:solidFill>
                <a:latin typeface="+mn-lt"/>
              </a:defRPr>
            </a:lvl4pPr>
            <a:lvl5pPr marL="2057400" indent="-228600" algn="l" rtl="0" eaLnBrk="0" fontAlgn="base" hangingPunct="0">
              <a:spcBef>
                <a:spcPct val="20000"/>
              </a:spcBef>
              <a:spcAft>
                <a:spcPct val="0"/>
              </a:spcAft>
              <a:buChar char="»"/>
              <a:defRPr sz="2000">
                <a:solidFill>
                  <a:srgbClr val="FF48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Wingdings" pitchFamily="2" charset="2"/>
              <a:buNone/>
            </a:pPr>
            <a:r>
              <a:rPr lang="en-ZA" dirty="0" smtClean="0"/>
              <a:t>Aligned incentives between buyer and seller, but not between seller and third party</a:t>
            </a:r>
          </a:p>
        </p:txBody>
      </p:sp>
      <p:sp>
        <p:nvSpPr>
          <p:cNvPr id="5" name="Content Placeholder 1"/>
          <p:cNvSpPr txBox="1">
            <a:spLocks/>
          </p:cNvSpPr>
          <p:nvPr/>
        </p:nvSpPr>
        <p:spPr bwMode="auto">
          <a:xfrm>
            <a:off x="179388" y="5733256"/>
            <a:ext cx="4608636" cy="1008112"/>
          </a:xfrm>
          <a:prstGeom prst="rect">
            <a:avLst/>
          </a:prstGeom>
          <a:solidFill>
            <a:srgbClr val="000000"/>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60000"/>
              <a:buFont typeface="Wingdings" pitchFamily="2" charset="2"/>
              <a:buChar char=""/>
              <a:defRPr sz="2800">
                <a:solidFill>
                  <a:srgbClr val="FF48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
              <a:defRPr sz="2800">
                <a:solidFill>
                  <a:srgbClr val="FF4800"/>
                </a:solidFill>
                <a:latin typeface="+mn-lt"/>
              </a:defRPr>
            </a:lvl2pPr>
            <a:lvl3pPr marL="1143000" indent="-228600" algn="l" rtl="0" eaLnBrk="0" fontAlgn="base" hangingPunct="0">
              <a:spcBef>
                <a:spcPct val="20000"/>
              </a:spcBef>
              <a:spcAft>
                <a:spcPct val="0"/>
              </a:spcAft>
              <a:buSzPct val="60000"/>
              <a:buFont typeface="Wingdings" pitchFamily="2" charset="2"/>
              <a:buChar char="v"/>
              <a:defRPr sz="2400">
                <a:solidFill>
                  <a:srgbClr val="FF4800"/>
                </a:solidFill>
                <a:latin typeface="+mn-lt"/>
              </a:defRPr>
            </a:lvl3pPr>
            <a:lvl4pPr marL="1600200" indent="-228600" algn="l" rtl="0" eaLnBrk="0" fontAlgn="base" hangingPunct="0">
              <a:spcBef>
                <a:spcPct val="20000"/>
              </a:spcBef>
              <a:spcAft>
                <a:spcPct val="0"/>
              </a:spcAft>
              <a:buChar char="–"/>
              <a:defRPr sz="2000">
                <a:solidFill>
                  <a:srgbClr val="FF4800"/>
                </a:solidFill>
                <a:latin typeface="+mn-lt"/>
              </a:defRPr>
            </a:lvl4pPr>
            <a:lvl5pPr marL="2057400" indent="-228600" algn="l" rtl="0" eaLnBrk="0" fontAlgn="base" hangingPunct="0">
              <a:spcBef>
                <a:spcPct val="20000"/>
              </a:spcBef>
              <a:spcAft>
                <a:spcPct val="0"/>
              </a:spcAft>
              <a:buChar char="»"/>
              <a:defRPr sz="2000">
                <a:solidFill>
                  <a:srgbClr val="FF48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Wingdings" pitchFamily="2" charset="2"/>
              <a:buNone/>
            </a:pPr>
            <a:r>
              <a:rPr lang="en-ZA" dirty="0" smtClean="0"/>
              <a:t>Possible solutions: property rights, opt-in/out systems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9" name="Content Placeholder 1"/>
          <p:cNvSpPr txBox="1">
            <a:spLocks/>
          </p:cNvSpPr>
          <p:nvPr/>
        </p:nvSpPr>
        <p:spPr bwMode="auto">
          <a:xfrm>
            <a:off x="6156176" y="188913"/>
            <a:ext cx="2808437" cy="719807"/>
          </a:xfrm>
          <a:prstGeom prst="rect">
            <a:avLst/>
          </a:prstGeom>
          <a:solidFill>
            <a:srgbClr val="000000"/>
          </a:solidFill>
          <a:ln>
            <a:noFill/>
          </a:ln>
          <a:effectLs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3200" b="1" dirty="0">
                <a:solidFill>
                  <a:srgbClr val="FF4800"/>
                </a:solidFill>
                <a:latin typeface="Trebuchet MS" pitchFamily="34" charset="0"/>
              </a:rPr>
              <a:t>Identity theft</a:t>
            </a:r>
          </a:p>
        </p:txBody>
      </p:sp>
      <p:sp>
        <p:nvSpPr>
          <p:cNvPr id="4" name="Content Placeholder 1"/>
          <p:cNvSpPr>
            <a:spLocks noGrp="1"/>
          </p:cNvSpPr>
          <p:nvPr>
            <p:ph idx="1"/>
          </p:nvPr>
        </p:nvSpPr>
        <p:spPr>
          <a:xfrm>
            <a:off x="4746799" y="1124744"/>
            <a:ext cx="4217689" cy="1008112"/>
          </a:xfrm>
          <a:solidFill>
            <a:srgbClr val="000000"/>
          </a:solidFill>
        </p:spPr>
        <p:txBody>
          <a:bodyPr/>
          <a:lstStyle/>
          <a:p>
            <a:pPr marL="0" indent="0">
              <a:buNone/>
            </a:pPr>
            <a:r>
              <a:rPr lang="en-ZA" dirty="0" smtClean="0"/>
              <a:t>Made possible by modern payment systems</a:t>
            </a:r>
          </a:p>
        </p:txBody>
      </p:sp>
      <p:sp>
        <p:nvSpPr>
          <p:cNvPr id="5" name="Content Placeholder 1"/>
          <p:cNvSpPr txBox="1">
            <a:spLocks/>
          </p:cNvSpPr>
          <p:nvPr/>
        </p:nvSpPr>
        <p:spPr bwMode="auto">
          <a:xfrm>
            <a:off x="4067944" y="2276872"/>
            <a:ext cx="4896669" cy="100811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60000"/>
              <a:buFont typeface="Wingdings" pitchFamily="2" charset="2"/>
              <a:buChar char=""/>
              <a:defRPr sz="2800">
                <a:solidFill>
                  <a:srgbClr val="FF48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
              <a:defRPr sz="2800">
                <a:solidFill>
                  <a:srgbClr val="FF4800"/>
                </a:solidFill>
                <a:latin typeface="+mn-lt"/>
              </a:defRPr>
            </a:lvl2pPr>
            <a:lvl3pPr marL="1143000" indent="-228600" algn="l" rtl="0" eaLnBrk="0" fontAlgn="base" hangingPunct="0">
              <a:spcBef>
                <a:spcPct val="20000"/>
              </a:spcBef>
              <a:spcAft>
                <a:spcPct val="0"/>
              </a:spcAft>
              <a:buSzPct val="60000"/>
              <a:buFont typeface="Wingdings" pitchFamily="2" charset="2"/>
              <a:buChar char="v"/>
              <a:defRPr sz="2400">
                <a:solidFill>
                  <a:srgbClr val="FF4800"/>
                </a:solidFill>
                <a:latin typeface="+mn-lt"/>
              </a:defRPr>
            </a:lvl3pPr>
            <a:lvl4pPr marL="1600200" indent="-228600" algn="l" rtl="0" eaLnBrk="0" fontAlgn="base" hangingPunct="0">
              <a:spcBef>
                <a:spcPct val="20000"/>
              </a:spcBef>
              <a:spcAft>
                <a:spcPct val="0"/>
              </a:spcAft>
              <a:buChar char="–"/>
              <a:defRPr sz="2000">
                <a:solidFill>
                  <a:srgbClr val="FF4800"/>
                </a:solidFill>
                <a:latin typeface="+mn-lt"/>
              </a:defRPr>
            </a:lvl4pPr>
            <a:lvl5pPr marL="2057400" indent="-228600" algn="l" rtl="0" eaLnBrk="0" fontAlgn="base" hangingPunct="0">
              <a:spcBef>
                <a:spcPct val="20000"/>
              </a:spcBef>
              <a:spcAft>
                <a:spcPct val="0"/>
              </a:spcAft>
              <a:buChar char="»"/>
              <a:defRPr sz="2000">
                <a:solidFill>
                  <a:srgbClr val="FF48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Wingdings" pitchFamily="2" charset="2"/>
              <a:buNone/>
            </a:pPr>
            <a:r>
              <a:rPr lang="en-ZA" dirty="0" smtClean="0"/>
              <a:t>Trade today more dependent on consumer data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3" name="Content Placeholder 1"/>
          <p:cNvSpPr txBox="1">
            <a:spLocks/>
          </p:cNvSpPr>
          <p:nvPr/>
        </p:nvSpPr>
        <p:spPr bwMode="auto">
          <a:xfrm>
            <a:off x="6012160" y="188913"/>
            <a:ext cx="2952453" cy="719807"/>
          </a:xfrm>
          <a:prstGeom prst="rect">
            <a:avLst/>
          </a:prstGeom>
          <a:solidFill>
            <a:srgbClr val="000000"/>
          </a:solidFill>
          <a:ln>
            <a:noFill/>
          </a:ln>
          <a:effectLs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60000"/>
              <a:buFont typeface="Wingdings" pitchFamily="2" charset="2"/>
              <a:buNone/>
            </a:pPr>
            <a:r>
              <a:rPr lang="en-ZA" sz="3200" b="1" dirty="0">
                <a:solidFill>
                  <a:srgbClr val="FF4800"/>
                </a:solidFill>
                <a:latin typeface="Trebuchet MS" pitchFamily="34" charset="0"/>
              </a:rPr>
              <a:t>Data breaches</a:t>
            </a:r>
          </a:p>
        </p:txBody>
      </p:sp>
      <p:sp>
        <p:nvSpPr>
          <p:cNvPr id="4" name="Content Placeholder 1"/>
          <p:cNvSpPr>
            <a:spLocks noGrp="1"/>
          </p:cNvSpPr>
          <p:nvPr>
            <p:ph idx="1"/>
          </p:nvPr>
        </p:nvSpPr>
        <p:spPr>
          <a:xfrm>
            <a:off x="4499992" y="1124744"/>
            <a:ext cx="4464621" cy="1008112"/>
          </a:xfrm>
          <a:solidFill>
            <a:srgbClr val="000000"/>
          </a:solidFill>
        </p:spPr>
        <p:txBody>
          <a:bodyPr/>
          <a:lstStyle/>
          <a:p>
            <a:pPr marL="0" indent="0">
              <a:buNone/>
            </a:pPr>
            <a:r>
              <a:rPr lang="en-ZA" dirty="0" smtClean="0"/>
              <a:t>Numerous attacks on large databases – e.g., Sony</a:t>
            </a:r>
          </a:p>
        </p:txBody>
      </p:sp>
      <p:sp>
        <p:nvSpPr>
          <p:cNvPr id="5" name="Content Placeholder 1"/>
          <p:cNvSpPr txBox="1">
            <a:spLocks/>
          </p:cNvSpPr>
          <p:nvPr/>
        </p:nvSpPr>
        <p:spPr bwMode="auto">
          <a:xfrm>
            <a:off x="5292080" y="2276872"/>
            <a:ext cx="3672533" cy="100811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60000"/>
              <a:buFont typeface="Wingdings" pitchFamily="2" charset="2"/>
              <a:buChar char=""/>
              <a:defRPr sz="2800">
                <a:solidFill>
                  <a:srgbClr val="FF48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
              <a:defRPr sz="2800">
                <a:solidFill>
                  <a:srgbClr val="FF4800"/>
                </a:solidFill>
                <a:latin typeface="+mn-lt"/>
              </a:defRPr>
            </a:lvl2pPr>
            <a:lvl3pPr marL="1143000" indent="-228600" algn="l" rtl="0" eaLnBrk="0" fontAlgn="base" hangingPunct="0">
              <a:spcBef>
                <a:spcPct val="20000"/>
              </a:spcBef>
              <a:spcAft>
                <a:spcPct val="0"/>
              </a:spcAft>
              <a:buSzPct val="60000"/>
              <a:buFont typeface="Wingdings" pitchFamily="2" charset="2"/>
              <a:buChar char="v"/>
              <a:defRPr sz="2400">
                <a:solidFill>
                  <a:srgbClr val="FF4800"/>
                </a:solidFill>
                <a:latin typeface="+mn-lt"/>
              </a:defRPr>
            </a:lvl3pPr>
            <a:lvl4pPr marL="1600200" indent="-228600" algn="l" rtl="0" eaLnBrk="0" fontAlgn="base" hangingPunct="0">
              <a:spcBef>
                <a:spcPct val="20000"/>
              </a:spcBef>
              <a:spcAft>
                <a:spcPct val="0"/>
              </a:spcAft>
              <a:buChar char="–"/>
              <a:defRPr sz="2000">
                <a:solidFill>
                  <a:srgbClr val="FF4800"/>
                </a:solidFill>
                <a:latin typeface="+mn-lt"/>
              </a:defRPr>
            </a:lvl4pPr>
            <a:lvl5pPr marL="2057400" indent="-228600" algn="l" rtl="0" eaLnBrk="0" fontAlgn="base" hangingPunct="0">
              <a:spcBef>
                <a:spcPct val="20000"/>
              </a:spcBef>
              <a:spcAft>
                <a:spcPct val="0"/>
              </a:spcAft>
              <a:buChar char="»"/>
              <a:defRPr sz="2000">
                <a:solidFill>
                  <a:srgbClr val="FF48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Wingdings" pitchFamily="2" charset="2"/>
              <a:buNone/>
            </a:pPr>
            <a:r>
              <a:rPr lang="en-ZA" dirty="0" smtClean="0"/>
              <a:t>Breach disclosure law an important topic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250825" y="4581128"/>
            <a:ext cx="7417519" cy="2016224"/>
          </a:xfrm>
        </p:spPr>
        <p:txBody>
          <a:bodyPr/>
          <a:lstStyle/>
          <a:p>
            <a:pPr marL="0" indent="0">
              <a:buNone/>
            </a:pPr>
            <a:r>
              <a:rPr lang="en-ZA" dirty="0" smtClean="0"/>
              <a:t>Continuously-evolving issue</a:t>
            </a:r>
          </a:p>
          <a:p>
            <a:pPr marL="0" indent="0">
              <a:buNone/>
            </a:pPr>
            <a:r>
              <a:rPr lang="en-ZA" dirty="0" smtClean="0"/>
              <a:t>Numerous perspectives/theories</a:t>
            </a:r>
          </a:p>
          <a:p>
            <a:pPr marL="0" indent="0">
              <a:buNone/>
            </a:pPr>
            <a:r>
              <a:rPr lang="en-ZA" dirty="0" smtClean="0"/>
              <a:t>Evaluating privacy is complex</a:t>
            </a:r>
          </a:p>
          <a:p>
            <a:pPr marL="0" indent="0">
              <a:buNone/>
            </a:pPr>
            <a:r>
              <a:rPr lang="en-ZA" dirty="0" smtClean="0"/>
              <a:t>Many dangers involving personal information</a:t>
            </a:r>
          </a:p>
        </p:txBody>
      </p:sp>
      <p:sp>
        <p:nvSpPr>
          <p:cNvPr id="5" name="Rectangle 2"/>
          <p:cNvSpPr txBox="1">
            <a:spLocks noChangeArrowheads="1"/>
          </p:cNvSpPr>
          <p:nvPr/>
        </p:nvSpPr>
        <p:spPr bwMode="auto">
          <a:xfrm>
            <a:off x="0" y="548680"/>
            <a:ext cx="9143999" cy="648072"/>
          </a:xfrm>
          <a:prstGeom prst="rect">
            <a:avLst/>
          </a:prstGeom>
          <a:solidFill>
            <a:schemeClr val="tx1"/>
          </a:solidFill>
          <a:ln>
            <a:noFill/>
          </a:ln>
          <a:extLst/>
        </p:spPr>
        <p:txBody>
          <a:bodyPr lIns="36000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b="1" dirty="0">
                <a:solidFill>
                  <a:srgbClr val="FF4800"/>
                </a:solidFill>
                <a:latin typeface="71mksd1" pitchFamily="2" charset="0"/>
              </a:rPr>
              <a:t>CONCLUSION</a:t>
            </a:r>
            <a:endParaRPr lang="en-US" sz="4400" b="1" dirty="0">
              <a:solidFill>
                <a:srgbClr val="FF4800"/>
              </a:solidFill>
              <a:latin typeface="71mksd1" pitchFamily="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250825" y="333375"/>
            <a:ext cx="7200900" cy="3095625"/>
          </a:xfrm>
        </p:spPr>
        <p:txBody>
          <a:bodyPr/>
          <a:lstStyle/>
          <a:p>
            <a:pPr marL="0" indent="0">
              <a:buFont typeface="Wingdings" pitchFamily="2" charset="2"/>
              <a:buNone/>
            </a:pPr>
            <a:r>
              <a:rPr lang="en-ZA" sz="3000" dirty="0" smtClean="0"/>
              <a:t>Civilisation is the progress toward a society of privacy. The savage's whole existence is public, ruled by the laws of his tribe. Civilisation is the process of setting man free from men.</a:t>
            </a:r>
          </a:p>
          <a:p>
            <a:pPr marL="0" indent="0" algn="r">
              <a:buFont typeface="Wingdings" pitchFamily="2" charset="2"/>
              <a:buNone/>
            </a:pPr>
            <a:r>
              <a:rPr lang="en-ZA" sz="3000" dirty="0" smtClean="0"/>
              <a:t>– </a:t>
            </a:r>
            <a:r>
              <a:rPr lang="en-ZA" sz="3000" dirty="0" err="1" smtClean="0"/>
              <a:t>Ayn</a:t>
            </a:r>
            <a:r>
              <a:rPr lang="en-ZA" sz="3000" dirty="0" smtClean="0"/>
              <a:t> Rand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457200" y="1700213"/>
            <a:ext cx="8229600" cy="4425950"/>
          </a:xfrm>
        </p:spPr>
        <p:txBody>
          <a:bodyPr/>
          <a:lstStyle/>
          <a:p>
            <a:pPr marL="0" indent="0">
              <a:buFont typeface="Wingdings" pitchFamily="2" charset="2"/>
              <a:buNone/>
            </a:pPr>
            <a:r>
              <a:rPr lang="en-ZA" sz="8000" dirty="0" smtClean="0">
                <a:latin typeface="71mksd1" pitchFamily="2" charset="0"/>
              </a:rPr>
              <a:t>PRIVACY</a:t>
            </a:r>
          </a:p>
          <a:p>
            <a:pPr marL="0" indent="0">
              <a:buFont typeface="Wingdings" pitchFamily="2" charset="2"/>
              <a:buNone/>
            </a:pPr>
            <a:endParaRPr lang="en-ZA" dirty="0" smtClean="0">
              <a:latin typeface="71mksd1" pitchFamily="2" charset="0"/>
            </a:endParaRPr>
          </a:p>
          <a:p>
            <a:pPr marL="0" indent="0">
              <a:buFont typeface="Wingdings" pitchFamily="2" charset="2"/>
              <a:buNone/>
            </a:pPr>
            <a:r>
              <a:rPr lang="en-ZA" dirty="0" smtClean="0">
                <a:latin typeface="71mksd1" pitchFamily="2" charset="0"/>
              </a:rPr>
              <a:t>// THE RIGHT TO BE LET ALONE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Content Placeholder 1"/>
          <p:cNvSpPr txBox="1">
            <a:spLocks/>
          </p:cNvSpPr>
          <p:nvPr/>
        </p:nvSpPr>
        <p:spPr bwMode="auto">
          <a:xfrm>
            <a:off x="457200" y="1700213"/>
            <a:ext cx="8229600"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SzPct val="70000"/>
              <a:buFont typeface="Wingdings" pitchFamily="2" charset="2"/>
              <a:buNone/>
            </a:pPr>
            <a:r>
              <a:rPr lang="en-ZA" sz="8000" dirty="0">
                <a:solidFill>
                  <a:srgbClr val="FF4800"/>
                </a:solidFill>
                <a:latin typeface="71mksd1" pitchFamily="2" charset="0"/>
              </a:rPr>
              <a:t>PRIVACY</a:t>
            </a:r>
          </a:p>
          <a:p>
            <a:pPr>
              <a:spcBef>
                <a:spcPct val="20000"/>
              </a:spcBef>
              <a:buClr>
                <a:schemeClr val="tx1"/>
              </a:buClr>
              <a:buSzPct val="70000"/>
              <a:buFont typeface="Wingdings" pitchFamily="2" charset="2"/>
              <a:buNone/>
            </a:pPr>
            <a:endParaRPr lang="en-ZA" sz="3200" dirty="0">
              <a:solidFill>
                <a:srgbClr val="FF4800"/>
              </a:solidFill>
              <a:latin typeface="71mksd1" pitchFamily="2" charset="0"/>
            </a:endParaRPr>
          </a:p>
          <a:p>
            <a:pPr>
              <a:spcBef>
                <a:spcPct val="20000"/>
              </a:spcBef>
              <a:buClr>
                <a:schemeClr val="tx1"/>
              </a:buClr>
              <a:buSzPct val="70000"/>
              <a:buFont typeface="Wingdings" pitchFamily="2" charset="2"/>
              <a:buNone/>
            </a:pPr>
            <a:r>
              <a:rPr lang="en-ZA" sz="2800" dirty="0">
                <a:solidFill>
                  <a:srgbClr val="FF4800"/>
                </a:solidFill>
                <a:latin typeface="71mksd1" pitchFamily="2" charset="0"/>
              </a:rPr>
              <a:t>// ACCESSIBILITY (PHYSICAL)</a:t>
            </a:r>
          </a:p>
          <a:p>
            <a:pPr>
              <a:spcBef>
                <a:spcPct val="20000"/>
              </a:spcBef>
              <a:buClr>
                <a:schemeClr val="tx1"/>
              </a:buClr>
              <a:buSzPct val="70000"/>
              <a:buFont typeface="Wingdings" pitchFamily="2" charset="2"/>
              <a:buNone/>
            </a:pPr>
            <a:r>
              <a:rPr lang="en-ZA" sz="2800" dirty="0">
                <a:solidFill>
                  <a:srgbClr val="FF4800"/>
                </a:solidFill>
                <a:latin typeface="71mksd1" pitchFamily="2" charset="0"/>
              </a:rPr>
              <a:t>// DECISIONAL</a:t>
            </a:r>
          </a:p>
          <a:p>
            <a:pPr>
              <a:spcBef>
                <a:spcPct val="20000"/>
              </a:spcBef>
              <a:buClr>
                <a:schemeClr val="tx1"/>
              </a:buClr>
              <a:buSzPct val="70000"/>
              <a:buFont typeface="Wingdings" pitchFamily="2" charset="2"/>
              <a:buNone/>
            </a:pPr>
            <a:r>
              <a:rPr lang="en-ZA" sz="2800" dirty="0">
                <a:solidFill>
                  <a:srgbClr val="FF4800"/>
                </a:solidFill>
                <a:latin typeface="71mksd1" pitchFamily="2" charset="0"/>
              </a:rPr>
              <a:t>// PSYCHOLOGICAL (MENTAL)</a:t>
            </a:r>
          </a:p>
          <a:p>
            <a:pPr>
              <a:spcBef>
                <a:spcPct val="20000"/>
              </a:spcBef>
              <a:buClr>
                <a:schemeClr val="tx1"/>
              </a:buClr>
              <a:buSzPct val="70000"/>
              <a:buFont typeface="Wingdings" pitchFamily="2" charset="2"/>
              <a:buNone/>
            </a:pPr>
            <a:r>
              <a:rPr lang="en-ZA" sz="2800" dirty="0">
                <a:solidFill>
                  <a:srgbClr val="FF4800"/>
                </a:solidFill>
                <a:latin typeface="71mksd1" pitchFamily="2" charset="0"/>
              </a:rPr>
              <a:t>// . .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auto">
          <a:xfrm>
            <a:off x="0" y="4724400"/>
            <a:ext cx="91440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540000" bIns="45720" numCol="1" anchor="t" anchorCtr="0" compatLnSpc="1">
            <a:prstTxWarp prst="textNoShape">
              <a:avLst/>
            </a:prstTxWarp>
          </a:bodyPr>
          <a:lstStyle/>
          <a:p>
            <a:pPr algn="r" eaLnBrk="1" hangingPunct="1"/>
            <a:r>
              <a:rPr lang="en-US" sz="5400" smtClean="0">
                <a:solidFill>
                  <a:srgbClr val="FF4800"/>
                </a:solidFill>
                <a:latin typeface="71mksd1" pitchFamily="2" charset="0"/>
              </a:rPr>
              <a:t>INFORMATIONAL PRIVACY</a:t>
            </a:r>
          </a:p>
        </p:txBody>
      </p:sp>
      <p:sp>
        <p:nvSpPr>
          <p:cNvPr id="7171" name="Text Box 26"/>
          <p:cNvSpPr txBox="1">
            <a:spLocks noChangeArrowheads="1"/>
          </p:cNvSpPr>
          <p:nvPr/>
        </p:nvSpPr>
        <p:spPr bwMode="auto">
          <a:xfrm>
            <a:off x="395288" y="6040438"/>
            <a:ext cx="82089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atin typeface="Trebuchet MS" pitchFamily="34" charset="0"/>
              </a:rPr>
              <a:t>Presented on 24 October 2011 by Marc Pelteret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125538"/>
            <a:ext cx="5111750" cy="5167312"/>
          </a:xfrm>
          <a:prstGeom prst="rect">
            <a:avLst/>
          </a:prstGeom>
          <a:noFill/>
          <a:ln w="412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2411958" y="333375"/>
            <a:ext cx="6768554" cy="2159521"/>
          </a:xfrm>
          <a:solidFill>
            <a:schemeClr val="tx1"/>
          </a:solidFill>
        </p:spPr>
        <p:txBody>
          <a:bodyPr/>
          <a:lstStyle/>
          <a:p>
            <a:pPr marL="0" indent="0">
              <a:buNone/>
            </a:pPr>
            <a:r>
              <a:rPr lang="en-ZA" dirty="0" smtClean="0"/>
              <a:t>Amount of data</a:t>
            </a:r>
          </a:p>
          <a:p>
            <a:pPr marL="0" indent="0">
              <a:buNone/>
            </a:pPr>
            <a:r>
              <a:rPr lang="en-ZA" dirty="0" smtClean="0"/>
              <a:t>Speed of exchange</a:t>
            </a:r>
          </a:p>
          <a:p>
            <a:pPr marL="0" indent="0">
              <a:buNone/>
            </a:pPr>
            <a:r>
              <a:rPr lang="en-ZA" dirty="0" smtClean="0"/>
              <a:t>Length of time can be retained</a:t>
            </a:r>
          </a:p>
          <a:p>
            <a:pPr marL="0" indent="0">
              <a:buNone/>
            </a:pPr>
            <a:r>
              <a:rPr lang="en-ZA" dirty="0" smtClean="0"/>
              <a:t>Kind of information that can be acquired</a:t>
            </a:r>
          </a:p>
        </p:txBody>
      </p:sp>
    </p:spTree>
    <p:extLst>
      <p:ext uri="{BB962C8B-B14F-4D97-AF65-F5344CB8AC3E}">
        <p14:creationId xmlns:p14="http://schemas.microsoft.com/office/powerpoint/2010/main" val="3867610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1403846" y="333375"/>
            <a:ext cx="7776666" cy="1583457"/>
          </a:xfrm>
          <a:solidFill>
            <a:srgbClr val="000000"/>
          </a:solidFill>
        </p:spPr>
        <p:txBody>
          <a:bodyPr/>
          <a:lstStyle/>
          <a:p>
            <a:pPr marL="0" indent="0">
              <a:buNone/>
            </a:pPr>
            <a:r>
              <a:rPr lang="en-ZA" dirty="0" smtClean="0"/>
              <a:t>Theories of privacy</a:t>
            </a:r>
          </a:p>
          <a:p>
            <a:pPr marL="0" indent="0">
              <a:buNone/>
            </a:pPr>
            <a:r>
              <a:rPr lang="en-ZA" dirty="0" smtClean="0"/>
              <a:t>Complexities of making decisions about privacy</a:t>
            </a:r>
          </a:p>
          <a:p>
            <a:pPr marL="0" indent="0">
              <a:buNone/>
            </a:pPr>
            <a:r>
              <a:rPr lang="en-ZA" dirty="0" smtClean="0"/>
              <a:t>Some privacy issues</a:t>
            </a:r>
          </a:p>
          <a:p>
            <a:endParaRPr lang="en-ZA"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0" y="548680"/>
            <a:ext cx="9143999" cy="648072"/>
          </a:xfrm>
          <a:prstGeom prst="rect">
            <a:avLst/>
          </a:prstGeom>
          <a:solidFill>
            <a:schemeClr val="tx1"/>
          </a:solidFill>
          <a:ln>
            <a:noFill/>
          </a:ln>
          <a:extLst/>
        </p:spPr>
        <p:txBody>
          <a:bodyPr lIns="360000" rIns="540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b="1" dirty="0">
                <a:solidFill>
                  <a:srgbClr val="FF4800"/>
                </a:solidFill>
                <a:latin typeface="71mksd1" pitchFamily="2" charset="0"/>
              </a:rPr>
              <a:t>PRIVACY THEORIES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1274</TotalTime>
  <Words>2885</Words>
  <Application>Microsoft Office PowerPoint</Application>
  <PresentationFormat>On-screen Show (4:3)</PresentationFormat>
  <Paragraphs>203</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Trebuchet MS</vt:lpstr>
      <vt:lpstr>71mksd1</vt:lpstr>
      <vt:lpstr>Wingdings</vt:lpstr>
      <vt:lpstr>Default Design</vt:lpstr>
      <vt:lpstr>PowerPoint Presentation</vt:lpstr>
      <vt:lpstr>PowerPoint Presentation</vt:lpstr>
      <vt:lpstr>PowerPoint Presentation</vt:lpstr>
      <vt:lpstr>PowerPoint Presentation</vt:lpstr>
      <vt:lpstr>INFORMATIONAL PRIVACY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Genesis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Genesis</dc:creator>
  <cp:lastModifiedBy>Marc Pelteret</cp:lastModifiedBy>
  <cp:revision>162</cp:revision>
  <dcterms:created xsi:type="dcterms:W3CDTF">2007-05-05T19:45:15Z</dcterms:created>
  <dcterms:modified xsi:type="dcterms:W3CDTF">2011-10-23T18:00:12Z</dcterms:modified>
</cp:coreProperties>
</file>